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14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15" r:id="rId14"/>
    <p:sldId id="308" r:id="rId15"/>
    <p:sldId id="309" r:id="rId16"/>
    <p:sldId id="318" r:id="rId17"/>
    <p:sldId id="310" r:id="rId18"/>
    <p:sldId id="319" r:id="rId19"/>
    <p:sldId id="317" r:id="rId20"/>
    <p:sldId id="311" r:id="rId21"/>
    <p:sldId id="312" r:id="rId22"/>
    <p:sldId id="313" r:id="rId23"/>
    <p:sldId id="316" r:id="rId24"/>
  </p:sldIdLst>
  <p:sldSz cx="12192000" cy="6858000"/>
  <p:notesSz cx="6858000" cy="9144000"/>
  <p:embeddedFontLst>
    <p:embeddedFont>
      <p:font typeface="BM JUA OTF" panose="02020603020101020101" pitchFamily="18" charset="-127"/>
      <p:regular r:id="rId26"/>
    </p:embeddedFont>
    <p:embeddedFont>
      <p:font typeface="GONG GOTHIC MEDIUM" pitchFamily="2" charset="-127"/>
      <p:regular r:id="rId27"/>
    </p:embeddedFont>
    <p:embeddedFont>
      <p:font typeface="GONG GOTHIC MEDIUM" pitchFamily="2" charset="-127"/>
      <p:regular r:id="rId27"/>
    </p:embeddedFont>
    <p:embeddedFont>
      <p:font typeface="Malgun Gothic" panose="020B0503020000020004" pitchFamily="34" charset="-127"/>
      <p:regular r:id="rId28"/>
      <p:bold r:id="rId29"/>
    </p:embeddedFont>
    <p:embeddedFont>
      <p:font typeface="Malgun Gothic" panose="020B0503020000020004" pitchFamily="34" charset="-127"/>
      <p:regular r:id="rId28"/>
      <p:bold r:id="rId29"/>
    </p:embeddedFont>
    <p:embeddedFont>
      <p:font typeface="Noto Sans CJK KR Medium" panose="020B0500000000000000" pitchFamily="34" charset="-128"/>
      <p:regular r:id="rId30"/>
    </p:embeddedFont>
    <p:embeddedFont>
      <p:font typeface="Noto Sans CJK KR Regular" panose="020B0500000000000000" pitchFamily="34" charset="-128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2A6CF5-EA25-4CA8-9E7A-C427ABAFD6FA}">
          <p14:sldIdLst>
            <p14:sldId id="314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15"/>
            <p14:sldId id="308"/>
            <p14:sldId id="309"/>
            <p14:sldId id="318"/>
            <p14:sldId id="310"/>
            <p14:sldId id="319"/>
            <p14:sldId id="317"/>
            <p14:sldId id="311"/>
            <p14:sldId id="312"/>
            <p14:sldId id="313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46464"/>
    <a:srgbClr val="676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 autoAdjust="0"/>
    <p:restoredTop sz="83129"/>
  </p:normalViewPr>
  <p:slideViewPr>
    <p:cSldViewPr snapToGrid="0">
      <p:cViewPr varScale="1">
        <p:scale>
          <a:sx n="90" d="100"/>
          <a:sy n="90" d="100"/>
        </p:scale>
        <p:origin x="240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5D3E4-AB26-AA42-A141-241FB541B041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04FEC-E5DD-E544-AF56-B5E22497007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36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메이커</a:t>
            </a:r>
            <a:r>
              <a:rPr kumimoji="1" lang="ko-KR" altLang="en-US" dirty="0"/>
              <a:t> 문화라는 주제로 이야기를 </a:t>
            </a:r>
            <a:r>
              <a:rPr kumimoji="1" lang="ko-KR" altLang="en-US" dirty="0" err="1"/>
              <a:t>하게된</a:t>
            </a:r>
            <a:r>
              <a:rPr kumimoji="1" lang="ko-KR" altLang="en-US" dirty="0"/>
              <a:t> 웹</a:t>
            </a:r>
            <a:r>
              <a:rPr kumimoji="1" lang="en-US" altLang="ko-KR" dirty="0"/>
              <a:t>/</a:t>
            </a:r>
            <a:r>
              <a:rPr kumimoji="1" lang="ko-KR" altLang="en-US" dirty="0"/>
              <a:t>모바일 파트 최상원입니다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사실 </a:t>
            </a:r>
            <a:r>
              <a:rPr kumimoji="1" lang="ko-KR" altLang="en-US" dirty="0" err="1"/>
              <a:t>무슨주제로</a:t>
            </a:r>
            <a:r>
              <a:rPr kumimoji="1" lang="ko-KR" altLang="en-US" dirty="0"/>
              <a:t> 할까 고민을 많이 </a:t>
            </a:r>
            <a:r>
              <a:rPr kumimoji="1" lang="ko-KR" altLang="en-US" dirty="0" err="1"/>
              <a:t>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이런것도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있다라는</a:t>
            </a:r>
            <a:r>
              <a:rPr kumimoji="1" lang="ko-KR" altLang="en-US" dirty="0"/>
              <a:t> 것을 </a:t>
            </a:r>
            <a:r>
              <a:rPr kumimoji="1" lang="ko-KR" altLang="en-US" dirty="0" err="1"/>
              <a:t>알려주기위해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모두가 편하게 들을 수 있는 주제를 가져왔습니다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어떻게</a:t>
            </a:r>
            <a:r>
              <a:rPr kumimoji="1" lang="ko-KR" altLang="en-US" dirty="0"/>
              <a:t> 보면 저를 개발자의 길로 가게 만들었던 메이커 문화에 대해 말씀을 드리겠습니다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8235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물론</a:t>
            </a:r>
            <a:r>
              <a:rPr kumimoji="1" lang="ko-KR" altLang="en-US" dirty="0"/>
              <a:t> 한국에도 메이커 스페이스가 존재합니다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지금은 존재하지 않지만 </a:t>
            </a:r>
            <a:r>
              <a:rPr kumimoji="1" lang="en-US" altLang="ko-KR" dirty="0"/>
              <a:t>2012</a:t>
            </a:r>
            <a:r>
              <a:rPr kumimoji="1" lang="ko-KR" altLang="en-US" dirty="0"/>
              <a:t>년 한국 최초의 메이커 스페이스 해커스페이스를 시작으로 </a:t>
            </a:r>
            <a:r>
              <a:rPr kumimoji="1" lang="en-US" altLang="ko-KR" dirty="0"/>
              <a:t>2021</a:t>
            </a:r>
            <a:r>
              <a:rPr kumimoji="1" lang="ko-KR" altLang="en-US" dirty="0"/>
              <a:t>년 기준 약 </a:t>
            </a:r>
            <a:r>
              <a:rPr kumimoji="1" lang="en-US" altLang="ko-KR" dirty="0"/>
              <a:t>200</a:t>
            </a:r>
            <a:r>
              <a:rPr kumimoji="1" lang="ko-KR" altLang="en-US" dirty="0"/>
              <a:t>여개의 메이커 스페이스가 존재합니다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37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이런</a:t>
            </a:r>
            <a:r>
              <a:rPr kumimoji="1" lang="ko-KR" altLang="en-US" dirty="0"/>
              <a:t> 메이커 스페이스는 우리 주변에서도 쉽게 찾아볼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당장 </a:t>
            </a:r>
            <a:r>
              <a:rPr kumimoji="1" lang="ko-KR" altLang="en-US" dirty="0" err="1"/>
              <a:t>바로옆</a:t>
            </a:r>
            <a:r>
              <a:rPr kumimoji="1" lang="ko-KR" altLang="en-US" dirty="0"/>
              <a:t> 상도역에 스페셜 아트라는 메이커 스페이스가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이곳을 무료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또는 적은 수수료로 </a:t>
            </a:r>
            <a:r>
              <a:rPr kumimoji="1" lang="en-US" altLang="ko-KR" dirty="0"/>
              <a:t>3d</a:t>
            </a:r>
            <a:r>
              <a:rPr kumimoji="1" lang="ko-KR" altLang="en-US" dirty="0"/>
              <a:t>프린터나 대형프린터를 이용을 할 수 있고</a:t>
            </a:r>
            <a:endParaRPr kumimoji="1" lang="en-US" altLang="ko-KR" dirty="0"/>
          </a:p>
          <a:p>
            <a:r>
              <a:rPr kumimoji="1" lang="ko-KR" altLang="en-US" dirty="0"/>
              <a:t>일반인과 발달장애인을 대상으로 하는 여러 프로그램이 이루어지고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765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</a:t>
            </a:r>
            <a:r>
              <a:rPr kumimoji="1" lang="ko-KR" altLang="en-US" dirty="0"/>
              <a:t> 한곳은 동작구 내에 있는 제 모교이기도 한 영등포고등학교의 메이커 스페이스 </a:t>
            </a:r>
            <a:r>
              <a:rPr kumimoji="1" lang="ko-KR" altLang="en-US" dirty="0" err="1"/>
              <a:t>인데요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이곳은 전국 유일의 고등학교내에 있는 메이커 스페이스 </a:t>
            </a:r>
            <a:r>
              <a:rPr kumimoji="1" lang="ko-KR" altLang="en-US" dirty="0" err="1"/>
              <a:t>이기도하며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제가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개월정도 일했던 곳이기도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여기서도 거의 무상으로 </a:t>
            </a:r>
            <a:r>
              <a:rPr kumimoji="1" lang="en-US" altLang="ko-KR" dirty="0"/>
              <a:t>3d</a:t>
            </a:r>
            <a:r>
              <a:rPr kumimoji="1" lang="ko-KR" altLang="en-US" dirty="0"/>
              <a:t>프린터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레이저 커터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목공 기구들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노트북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</a:t>
            </a:r>
            <a:r>
              <a:rPr kumimoji="1" lang="ko-KR" altLang="en-US" dirty="0" err="1"/>
              <a:t>임베디드보드</a:t>
            </a:r>
            <a:r>
              <a:rPr kumimoji="1" lang="ko-KR" altLang="en-US" dirty="0"/>
              <a:t> 들을 사용할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카메라와 영상제작실 </a:t>
            </a:r>
            <a:r>
              <a:rPr kumimoji="1" lang="ko-KR" altLang="en-US" dirty="0" err="1"/>
              <a:t>까지있어</a:t>
            </a:r>
            <a:r>
              <a:rPr kumimoji="1" lang="ko-KR" altLang="en-US" dirty="0"/>
              <a:t> 프로토타입 제품과 영상까지 한번에 제작해낼 수 </a:t>
            </a:r>
            <a:r>
              <a:rPr kumimoji="1" lang="ko-KR" altLang="en-US" dirty="0" err="1"/>
              <a:t>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지역주민이나 학생들을 상대로 여러 교육들도 많이 </a:t>
            </a:r>
            <a:r>
              <a:rPr kumimoji="1" lang="ko-KR" altLang="en-US" dirty="0" err="1"/>
              <a:t>하는곳입니다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936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소개영상을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넣어놨는데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어쨌든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메이커들이 많은 것들을 제작할 수 있는 공간들이 많이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개발하면서 </a:t>
            </a:r>
            <a:r>
              <a:rPr kumimoji="1" lang="ko-KR" altLang="en-US" dirty="0" err="1"/>
              <a:t>하드웨어적인</a:t>
            </a:r>
            <a:r>
              <a:rPr kumimoji="1" lang="ko-KR" altLang="en-US" dirty="0"/>
              <a:t> 프로토타입을 </a:t>
            </a:r>
            <a:r>
              <a:rPr kumimoji="1" lang="ko-KR" altLang="en-US" dirty="0" err="1"/>
              <a:t>제작할일이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있는경우에는</a:t>
            </a:r>
            <a:r>
              <a:rPr kumimoji="1" lang="ko-KR" altLang="en-US" dirty="0"/>
              <a:t> 주위의 메이커 스페이스를 </a:t>
            </a:r>
            <a:r>
              <a:rPr kumimoji="1" lang="ko-KR" altLang="en-US" dirty="0" err="1"/>
              <a:t>방문해보는것도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좋을것</a:t>
            </a:r>
            <a:r>
              <a:rPr kumimoji="1" lang="ko-KR" altLang="en-US" dirty="0"/>
              <a:t> 같습니다</a:t>
            </a:r>
            <a:r>
              <a:rPr kumimoji="1" lang="en-US" altLang="ko-KR" dirty="0"/>
              <a:t>,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4277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지금까지</a:t>
            </a:r>
            <a:r>
              <a:rPr kumimoji="1" lang="ko-KR" altLang="en-US" dirty="0"/>
              <a:t> 메이커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메이커 문화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그것이 이루어지는 장소인 메이커 스페이스에 대해 알아봤습니다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이제 무엇이 나올까요</a:t>
            </a:r>
            <a:r>
              <a:rPr kumimoji="1" lang="en-US" altLang="ko-KR" dirty="0"/>
              <a:t>?</a:t>
            </a:r>
          </a:p>
          <a:p>
            <a:r>
              <a:rPr kumimoji="1" lang="ko-Kore-KR" altLang="en-US" dirty="0"/>
              <a:t>자신의</a:t>
            </a:r>
            <a:r>
              <a:rPr kumimoji="1" lang="ko-KR" altLang="en-US" dirty="0"/>
              <a:t> 아이디어를 제작까지 했으니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공유할 곳이 </a:t>
            </a:r>
            <a:r>
              <a:rPr kumimoji="1" lang="ko-KR" altLang="en-US" dirty="0" err="1"/>
              <a:t>필요할것입니다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메이커들은 정기적으로 자신의 제작물들을 공유하는 시간을 가지곤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그것이 바로 메이커 페어입니다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메이커 페어는 메이커들이 자신이 만든 창작물들을 공유하는 메이커들의 축제입니다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최초의 메이커 페어는 미국 캘리포니아의 산 </a:t>
            </a:r>
            <a:r>
              <a:rPr kumimoji="1" lang="ko-KR" altLang="en-US" dirty="0" err="1"/>
              <a:t>마테오</a:t>
            </a:r>
            <a:r>
              <a:rPr kumimoji="1" lang="ko-KR" altLang="en-US" dirty="0"/>
              <a:t> </a:t>
            </a:r>
            <a:r>
              <a:rPr kumimoji="1" lang="en-US" altLang="ko-KR" dirty="0"/>
              <a:t>bay area</a:t>
            </a:r>
            <a:r>
              <a:rPr kumimoji="1" lang="ko-KR" altLang="en-US" dirty="0"/>
              <a:t>라는 곳에서 시작되었고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지금은 전세계 </a:t>
            </a:r>
            <a:r>
              <a:rPr kumimoji="1" lang="en-US" altLang="ko-KR" dirty="0"/>
              <a:t>45</a:t>
            </a:r>
            <a:r>
              <a:rPr kumimoji="1" lang="ko-KR" altLang="en-US" dirty="0"/>
              <a:t>개국 </a:t>
            </a:r>
            <a:r>
              <a:rPr kumimoji="1" lang="en-US" altLang="ko-KR" dirty="0"/>
              <a:t>200</a:t>
            </a:r>
            <a:r>
              <a:rPr kumimoji="1" lang="ko-KR" altLang="en-US" dirty="0"/>
              <a:t>번이상의 개최를 </a:t>
            </a:r>
            <a:r>
              <a:rPr kumimoji="1" lang="ko-KR" altLang="en-US" dirty="0" err="1"/>
              <a:t>자랑할정도로</a:t>
            </a:r>
            <a:r>
              <a:rPr kumimoji="1" lang="ko-KR" altLang="en-US" dirty="0"/>
              <a:t> 굉장히 큰 규모의 행사입니다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738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제가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년에 이 </a:t>
            </a:r>
            <a:r>
              <a:rPr kumimoji="1" lang="ko-KR" altLang="en-US" dirty="0" err="1"/>
              <a:t>메이커페어의</a:t>
            </a:r>
            <a:r>
              <a:rPr kumimoji="1" lang="ko-KR" altLang="en-US" dirty="0"/>
              <a:t> 본고장 </a:t>
            </a:r>
            <a:r>
              <a:rPr kumimoji="1" lang="en-US" altLang="ko-KR" dirty="0"/>
              <a:t>bay area</a:t>
            </a:r>
            <a:r>
              <a:rPr kumimoji="1" lang="ko-KR" altLang="en-US" dirty="0"/>
              <a:t> 메이커 페어를 </a:t>
            </a:r>
            <a:r>
              <a:rPr kumimoji="1" lang="ko-KR" altLang="en-US" dirty="0" err="1"/>
              <a:t>갔다오면서</a:t>
            </a:r>
            <a:r>
              <a:rPr kumimoji="1" lang="ko-KR" altLang="en-US" dirty="0"/>
              <a:t> 찍은 사진과 영상들인데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진짜 재미있었어요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사람도 엄청 많은데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신기한것도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엄청많고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60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직접 만든 차를 </a:t>
            </a:r>
            <a:r>
              <a:rPr kumimoji="1" lang="ko-KR" altLang="en-US" dirty="0" err="1"/>
              <a:t>타고다시니는</a:t>
            </a:r>
            <a:r>
              <a:rPr kumimoji="1" lang="ko-KR" altLang="en-US" dirty="0"/>
              <a:t> 분도 계셨고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67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날씨가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/>
              <a:t>도가 넘는데 이러고 있더라고요 다들 </a:t>
            </a:r>
            <a:r>
              <a:rPr kumimoji="1" lang="ko-KR" altLang="en-US" dirty="0" err="1"/>
              <a:t>ㅋㅋㅋㅋ</a:t>
            </a:r>
            <a:r>
              <a:rPr kumimoji="1" lang="en-US" altLang="ko-KR" dirty="0"/>
              <a:t>….</a:t>
            </a:r>
            <a:r>
              <a:rPr kumimoji="1" lang="ko-KR" altLang="en-US" dirty="0"/>
              <a:t> 대단한 사람들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이런 것들 만들어서 전시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0656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드론</a:t>
            </a:r>
            <a:r>
              <a:rPr kumimoji="1" lang="ko-KR" altLang="en-US" dirty="0"/>
              <a:t> 레이싱도 하고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8565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수공예 작품들도 많았음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 err="1"/>
              <a:t>먹을것도</a:t>
            </a:r>
            <a:r>
              <a:rPr kumimoji="1" lang="ko-KR" altLang="en-US" dirty="0"/>
              <a:t> 많았음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이건 메이커 페어 </a:t>
            </a:r>
            <a:r>
              <a:rPr kumimoji="1" lang="en-US" altLang="ko-KR" dirty="0"/>
              <a:t>bay area</a:t>
            </a:r>
            <a:r>
              <a:rPr kumimoji="1" lang="ko-KR" altLang="en-US" dirty="0"/>
              <a:t>만의 특제 볶음밥으로 참가한 사람에게 모두 나눠주는데 꽤 맛있었다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779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메이커란</a:t>
            </a:r>
            <a:r>
              <a:rPr kumimoji="1" lang="ko-KR" altLang="en-US" dirty="0"/>
              <a:t> 무엇일까요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단순한 뜻은 무엇인가를 만들어내는 사람을 메이커라고 합니다</a:t>
            </a:r>
            <a:endParaRPr kumimoji="1" lang="en-US" altLang="ko-KR" dirty="0"/>
          </a:p>
          <a:p>
            <a:r>
              <a:rPr kumimoji="1" lang="ko-KR" altLang="en-US" dirty="0"/>
              <a:t>하지만 메이커 문화에서의 메이커는 조금 더 설명을 필요로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메이커 문화에서의 메이커는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디지털</a:t>
            </a:r>
            <a:r>
              <a:rPr kumimoji="1" lang="en-US" altLang="ko-KR" dirty="0"/>
              <a:t>~~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뭐 말이 길어서 그렇지 결국은 무엇인가를 만들고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그것을 </a:t>
            </a:r>
            <a:r>
              <a:rPr kumimoji="1" lang="ko-KR" altLang="en-US" dirty="0" err="1"/>
              <a:t>공유한다입니다</a:t>
            </a:r>
            <a:r>
              <a:rPr kumimoji="1" lang="en-US" altLang="ko-KR" dirty="0"/>
              <a:t>.</a:t>
            </a:r>
          </a:p>
          <a:p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메이커는 단순히 물건을 만드는 것 이상으로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개방성과 공유 문화를 추구합니다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메이커들은 자신의 경험과 지식을 공유하고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다른 사람들의 작업물에 대해 피드백을 제공하며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함께 협력하여 프로젝트를 완성시킵니다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이러한 공유와 협력은 메이커 운동의 핵심 가치 중 하나이며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메이커 운동이 지속적으로 성장하는 데 큰 역할을 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7205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이런 메이커 페어는 한국에도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2012</a:t>
            </a:r>
            <a:r>
              <a:rPr kumimoji="1" lang="ko-KR" altLang="en-US" dirty="0"/>
              <a:t>년부터 꾸준히 매년 열렸던 서울 </a:t>
            </a:r>
            <a:r>
              <a:rPr kumimoji="1" lang="ko-KR" altLang="en-US" dirty="0" err="1"/>
              <a:t>메이커페어는</a:t>
            </a:r>
            <a:r>
              <a:rPr kumimoji="1" lang="ko-KR" altLang="en-US" dirty="0"/>
              <a:t> 아쉽게도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 </a:t>
            </a:r>
            <a:r>
              <a:rPr kumimoji="1" lang="ko-KR" altLang="en-US" dirty="0" err="1"/>
              <a:t>부터는</a:t>
            </a:r>
            <a:r>
              <a:rPr kumimoji="1" lang="ko-KR" altLang="en-US" dirty="0"/>
              <a:t> 코로나의 여파로 취소되거나 온라인으로 열리고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미국 본토의 </a:t>
            </a:r>
            <a:r>
              <a:rPr kumimoji="1" lang="ko-KR" altLang="en-US" dirty="0" err="1"/>
              <a:t>메이커페어와</a:t>
            </a:r>
            <a:r>
              <a:rPr kumimoji="1" lang="ko-KR" altLang="en-US" dirty="0"/>
              <a:t> 별반 다르지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101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저는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2017,2018</a:t>
            </a:r>
            <a:r>
              <a:rPr kumimoji="1" lang="ko-KR" altLang="en-US" dirty="0"/>
              <a:t>은 참가자로서 참석을 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년도에는 관람객으로 갔었는데 정말 재미있었습니다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많은 사람들이 자신의 제작품들을 홍보하고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저렇게 카트도 직접 </a:t>
            </a:r>
            <a:r>
              <a:rPr kumimoji="1" lang="en-US" altLang="ko-KR" dirty="0" err="1"/>
              <a:t>diy</a:t>
            </a:r>
            <a:r>
              <a:rPr kumimoji="1" lang="ko-KR" altLang="en-US" dirty="0"/>
              <a:t>로 해서 경주도하고 </a:t>
            </a:r>
            <a:r>
              <a:rPr kumimoji="1" lang="ko-KR" altLang="en-US" dirty="0" err="1"/>
              <a:t>다른사람들의</a:t>
            </a:r>
            <a:r>
              <a:rPr kumimoji="1" lang="ko-KR" altLang="en-US" dirty="0"/>
              <a:t> 창의적인 제작물들을 </a:t>
            </a:r>
            <a:r>
              <a:rPr kumimoji="1" lang="ko-KR" altLang="en-US" dirty="0" err="1"/>
              <a:t>구경하는것도</a:t>
            </a:r>
            <a:r>
              <a:rPr kumimoji="1" lang="ko-KR" altLang="en-US" dirty="0"/>
              <a:t> 재미있었습니다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마지막 사진은 참가자들끼리 </a:t>
            </a:r>
            <a:r>
              <a:rPr kumimoji="1" lang="ko-KR" altLang="en-US" dirty="0" err="1"/>
              <a:t>드론샷입니다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8534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이런식으로</a:t>
            </a:r>
            <a:r>
              <a:rPr kumimoji="1" lang="ko-KR" altLang="en-US" dirty="0"/>
              <a:t> 우리사회에 메이커 문화는 많이 </a:t>
            </a:r>
            <a:r>
              <a:rPr kumimoji="1" lang="ko-KR" altLang="en-US" dirty="0" err="1"/>
              <a:t>퍼져있습니다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여전히 메이커 문화는 </a:t>
            </a:r>
            <a:r>
              <a:rPr kumimoji="1" lang="ko-KR" altLang="en-US" dirty="0" err="1"/>
              <a:t>퍼져나가고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꾸준히 메이커스페이스의 개수가 늘어나고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활용하려고 하는 계획을 가지고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이제 코로나로 인한 </a:t>
            </a:r>
            <a:r>
              <a:rPr kumimoji="1" lang="ko-KR" altLang="en-US" dirty="0" err="1"/>
              <a:t>비대면활동들도</a:t>
            </a:r>
            <a:r>
              <a:rPr kumimoji="1" lang="ko-KR" altLang="en-US" dirty="0"/>
              <a:t> 많이 줄어들고 대면으로 바뀜에 따라 많은 대면 행사의 진행을 준비하고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하지만 개선해야할 점들도 많습니다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우선 메이커 문화 자체는 공유를 장려하는 문화지만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결국은 자본주의 사회에서 돈과 관련된 문제에 직면해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어디까지 공유할지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어디까지 수익을 올릴지에 대한 기준도 명확히 </a:t>
            </a:r>
            <a:r>
              <a:rPr kumimoji="1" lang="ko-KR" altLang="en-US" dirty="0" err="1"/>
              <a:t>없는데다가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크라우드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펀딩과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투자등이</a:t>
            </a:r>
            <a:r>
              <a:rPr kumimoji="1" lang="ko-KR" altLang="en-US" dirty="0"/>
              <a:t> 얽히면서 많은 종류의 주장이 </a:t>
            </a:r>
            <a:r>
              <a:rPr kumimoji="1" lang="ko-KR" altLang="en-US" dirty="0" err="1"/>
              <a:t>뒤섞여있습니다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 한국식 메이커 문화는 많은 </a:t>
            </a:r>
            <a:r>
              <a:rPr kumimoji="1" lang="ko-KR" altLang="en-US" dirty="0" err="1"/>
              <a:t>스타트업과</a:t>
            </a:r>
            <a:r>
              <a:rPr kumimoji="1" lang="ko-KR" altLang="en-US" dirty="0"/>
              <a:t> 개인적으로 창업목적인 사람들의 메이커 스페이스를 통한 프로토타입 제작 및 투자유치 등의 계획을 가지고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또한 투자에 비해 이렇다할 성과를 올리지 못해서 난항을 겪고 있는 문제도 있기도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898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제가</a:t>
            </a:r>
            <a:r>
              <a:rPr kumimoji="1" lang="ko-KR" altLang="en-US" dirty="0"/>
              <a:t> 준비한 발표는 </a:t>
            </a:r>
            <a:r>
              <a:rPr kumimoji="1" lang="ko-KR" altLang="en-US" dirty="0" err="1"/>
              <a:t>여기까지입니다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끝으로 이번 서울 </a:t>
            </a:r>
            <a:r>
              <a:rPr kumimoji="1" lang="ko-KR" altLang="en-US" dirty="0" err="1"/>
              <a:t>메이커페어도</a:t>
            </a:r>
            <a:r>
              <a:rPr kumimoji="1" lang="ko-KR" altLang="en-US" dirty="0"/>
              <a:t> 공식적으로는 발표가 안되었지만 </a:t>
            </a:r>
            <a:r>
              <a:rPr kumimoji="1" lang="en-US" altLang="ko-KR" dirty="0"/>
              <a:t>7~8</a:t>
            </a:r>
            <a:r>
              <a:rPr kumimoji="1" lang="ko-KR" altLang="en-US" dirty="0"/>
              <a:t>월 사이에 서울 </a:t>
            </a:r>
            <a:r>
              <a:rPr kumimoji="1" lang="ko-KR" altLang="en-US" dirty="0" err="1"/>
              <a:t>메이커페어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2023</a:t>
            </a:r>
            <a:r>
              <a:rPr kumimoji="1" lang="ko-KR" altLang="en-US" dirty="0"/>
              <a:t>을 개최한다는 소리가 많이 들리고 있어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만약 개최한다면 </a:t>
            </a:r>
            <a:r>
              <a:rPr kumimoji="1" lang="ko-KR" altLang="en-US" dirty="0" err="1"/>
              <a:t>한번가서</a:t>
            </a:r>
            <a:r>
              <a:rPr kumimoji="1" lang="ko-KR" altLang="en-US" dirty="0"/>
              <a:t> 구경하는 것도 재미있지 않을까 싶습니다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지금까지 발표를 맡은 최상원 이였습니다 감사합니다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1222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결국</a:t>
            </a:r>
            <a:r>
              <a:rPr kumimoji="1" lang="ko-KR" altLang="en-US" dirty="0"/>
              <a:t> 중요한 것은 </a:t>
            </a:r>
            <a:r>
              <a:rPr kumimoji="1" lang="en-US" altLang="ko-KR" dirty="0" err="1"/>
              <a:t>diy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시작해서 </a:t>
            </a:r>
            <a:r>
              <a:rPr kumimoji="1" lang="en-US" altLang="ko-KR" dirty="0" err="1"/>
              <a:t>dit</a:t>
            </a:r>
            <a:r>
              <a:rPr kumimoji="1" lang="ko-KR" altLang="en-US" dirty="0"/>
              <a:t>로 나아가야 한다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혼자 만들어서 끝나는 </a:t>
            </a:r>
            <a:r>
              <a:rPr kumimoji="1" lang="ko-KR" altLang="en-US" dirty="0" err="1"/>
              <a:t>것이아닌</a:t>
            </a:r>
            <a:r>
              <a:rPr kumimoji="1" lang="ko-KR" altLang="en-US" dirty="0"/>
              <a:t> 이걸 왜 만들었는지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어떻게 만들었는지에 대한 과정을 공유하고 나누는 과정이 중요합니다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955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이런 메이커 문화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운동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가지의 가치를 중점에 </a:t>
            </a:r>
            <a:r>
              <a:rPr lang="ko-KR" altLang="en-US" b="1" i="0" u="none" strike="noStrike" dirty="0" err="1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두고있습니다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l"/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이것만 봐도 이게 어떤 성격의 문화인지를 알 수 있습니다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l"/>
            <a:endParaRPr lang="en-US" altLang="ko-KR" b="1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 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만들라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ore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MAKE)</a:t>
            </a:r>
            <a:endParaRPr lang="en" altLang="ko-Kore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ore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 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무언가를 만드는 일은 우리 인간의 본성이다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그렇기에 우리는 만들고 창조하고 표현함으로써 충족감을 느낀다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물건을 만드는 일은 우리에게 굉장히 특별한 일이기에 우리가 만드는 물건은 우리의 일부가 되고 영혼의 조각이 되는 그릇이 되기도 한다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b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2 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나눠라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ore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SHARE)</a:t>
            </a:r>
            <a:endParaRPr lang="en" altLang="ko-Kore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ore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 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만든 물건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만드는 과정의 경험과 지식을 나누는 </a:t>
            </a:r>
            <a:r>
              <a:rPr lang="ko-KR" altLang="en-US" b="0" i="0" u="none" strike="noStrike" dirty="0" err="1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일이야말로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메이커에게 온전한 충족감을 선사한다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만들기만 하고 나누지 않는다면 별 의미가 없다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b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3 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줘라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ore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GIVE)</a:t>
            </a:r>
            <a:endParaRPr lang="en" altLang="ko-Kore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ore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 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만든 것을 다른 사람에게 주는 행위만큼 이타적이고 만족스러운 행위는 없다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우리는 우리가 만든 물건에 자신의 일부를 담기에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그걸 누군가에게 주는 것은 자신의 일부를 주는 것과 같다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그렇게 만든 이의 영혼이 담긴 물건은 누군가에게 전해져 그 사람의 소중한 물건이 된다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l"/>
            <a:endParaRPr lang="en-US" altLang="ko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4 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배워라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ore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LEARN)</a:t>
            </a:r>
            <a:endParaRPr lang="en" altLang="ko-Kore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ore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 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만들려면 배워야 한다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만들기에 대해 끊임없이 배워야 한다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솜씨가 서툴든 뛰어나든 만드는 즐거움을 아는 사람이라면 늘 배울 것이고 배우고 싶을 것이며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새로운 기술과 재료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프로세스를 배우려고 애쓸 것이다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평생 학습의 길을 터놓으면 풍부하고 보람찬 만들기 인생을 영위할 수 있고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나아가 다른 사람들과 더불어 나눌 수 있다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l"/>
            <a:endParaRPr lang="en-US" altLang="ko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5 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도구를 갖춰라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ore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TOOL UP)</a:t>
            </a:r>
            <a:endParaRPr lang="en" altLang="ko-Kore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ore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 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프로젝트에 필요한 도구는 언제든 사용 가능해야 한다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원하는 대로 프로젝트를 진행하는 데 필요한 도구를 구입하거나 사용할 수 있는 곳을 반드시 </a:t>
            </a:r>
            <a:r>
              <a:rPr lang="ko-KR" altLang="en-US" b="0" i="0" u="none" strike="noStrike" dirty="0" err="1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알아두자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오늘날 우리가 쓸 수 있는 최신 도구는 그 어느 때보다 저렴하고 편리하며 강력하다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b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6 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즐겁게 만들라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ore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PLAY)</a:t>
            </a:r>
            <a:endParaRPr lang="en" altLang="ko-Kore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ore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 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노는 기분으로 즐겁게 만들다 보면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놀랍고 흥미로우며 스스로 </a:t>
            </a:r>
            <a:r>
              <a:rPr lang="ko-KR" altLang="en-US" b="0" i="0" u="none" strike="noStrike" dirty="0" err="1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자랑스러워할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발견에 이를 것이다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b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7 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참여하라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ore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PARTICIPATE)</a:t>
            </a:r>
            <a:endParaRPr lang="en" altLang="ko-Kore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ore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 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메이커 운동에 참여해 만들기의 재미에 눈뜬 사람들에게 손을 뻗자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커뮤니티 내의 다른 메이커들과 함께 세미나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파티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이벤트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메이커의 날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페어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엑스포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강의를 개최하고 저녁 모임을 갖는다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l"/>
            <a:endParaRPr lang="en-US" altLang="ko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8 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후원하라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ore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SUPPORT)</a:t>
            </a:r>
            <a:endParaRPr lang="en" altLang="ko-Kore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ore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 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메이커 운동도 운동이므로 심리적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지적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경제적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정치적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제도적 후원이 필요하다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우리는 더 나은 세상을 만드는 주역이다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우리에게는 더 나은 미래를 만들 책임이 있다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l"/>
            <a:endParaRPr lang="en-US" altLang="ko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9 </a:t>
            </a:r>
            <a:r>
              <a:rPr lang="ko-KR" altLang="en-US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변화하라</a:t>
            </a:r>
            <a:r>
              <a:rPr lang="en-US" altLang="ko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" altLang="ko-Kore-KR" b="1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CHANGE)</a:t>
            </a:r>
            <a:endParaRPr lang="en" altLang="ko-Kore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ore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 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메이커로 성장하는 여정에서 자연스럽게 다가올 변화를 받아들이다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만들기는 인간의 본성이므로 만들기를 통해 스스로 더욱 온전한 사람이 될 것이다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l"/>
            <a:endParaRPr lang="en-US" altLang="ko-KR" b="0" i="0" u="none" strike="noStrike" dirty="0">
              <a:solidFill>
                <a:srgbClr val="3D3D3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여기서 중점적이라고 할 수 있는 가치가 세개인데 무엇일까요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  <a:p>
            <a:pPr algn="l"/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네 맞습니다 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make, share, 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그리고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play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입니다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결국 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재미있게 만들고 놀면서 그것을 공유해라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u="none" strike="noStrike" dirty="0" err="1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라는게</a:t>
            </a:r>
            <a:r>
              <a:rPr lang="ko-KR" altLang="en-US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메이커 문화의 핵심입니다</a:t>
            </a:r>
            <a:r>
              <a:rPr lang="en-US" altLang="ko-KR" b="0" i="0" u="none" strike="noStrike" dirty="0">
                <a:solidFill>
                  <a:srgbClr val="3D3D3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398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메이커 문화 또는 메이커 운동이라고 부르는 것의 시작은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년대 초반 미국에서 시작되었습니다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사람이 </a:t>
            </a:r>
            <a:r>
              <a:rPr kumimoji="1" lang="ko-KR" altLang="en-US" dirty="0" err="1"/>
              <a:t>누군지</a:t>
            </a:r>
            <a:r>
              <a:rPr kumimoji="1" lang="ko-KR" altLang="en-US" dirty="0"/>
              <a:t> 아십니까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도허티는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메이커 운동에 대한 생각을 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"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개인이 재미있는 일을 하면서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새로운 기술을 배우고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다른 사람들과 공유하는 문화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"</a:t>
            </a:r>
            <a:r>
              <a:rPr lang="ko-KR" alt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라고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정의했습니다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이러한 정의와 함께 </a:t>
            </a: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MAKE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매거진의 출간으로 메이커 운동은 미국 내에서 큰 인기를 얻게 되었고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이후 전 세계적으로 확산되며 지금까지 이어져 오고 있습니다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kumimoji="1" lang="ko-Kore-KR" altLang="en-US" dirty="0"/>
          </a:p>
          <a:p>
            <a:endParaRPr kumimoji="1" lang="en-US" altLang="ko-Kore-KR" dirty="0"/>
          </a:p>
          <a:p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2005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년 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8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월에 발간된 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"</a:t>
            </a: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MAKE"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매거진의 시작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r>
              <a:rPr kumimoji="1"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그동안 단순히 </a:t>
            </a:r>
            <a:r>
              <a:rPr kumimoji="1"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＂</a:t>
            </a:r>
            <a:r>
              <a:rPr kumimoji="1"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만들기</a:t>
            </a:r>
            <a:r>
              <a:rPr kumimoji="1"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”</a:t>
            </a:r>
            <a:r>
              <a:rPr kumimoji="1"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에만 매진했던 메이커들이 자신의 </a:t>
            </a:r>
            <a:r>
              <a:rPr kumimoji="1" lang="ko-KR" alt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발평품과</a:t>
            </a:r>
            <a:r>
              <a:rPr kumimoji="1"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아이디어를 공유하기 시작했습니다</a:t>
            </a:r>
            <a:r>
              <a:rPr kumimoji="1"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kumimoji="1" lang="en-US" altLang="ko-Kore-KR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ko-KR" alt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도허티는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메이커 운동에 대한 생각을 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"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개인이 재미있는 일을 하면서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새로운 기술을 배우고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다른 사람들과 공유하는 문화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"</a:t>
            </a:r>
            <a:r>
              <a:rPr lang="ko-KR" alt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라고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정의했습니다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이러한 정의와 함께 </a:t>
            </a: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MAKE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매거진의 출간으로 메이커 운동은 미국 내에서 큰 인기를 얻게 되었고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이후 전 세계적으로 확산되며 지금까지 이어져 오고 있습니다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709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이런</a:t>
            </a:r>
            <a:r>
              <a:rPr kumimoji="1" lang="ko-KR" altLang="en-US" dirty="0"/>
              <a:t> 메이커 문화가 성장할 수 있었던 점들이 몇가지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첫번째로 제조업의 문턱이 낮아졌습니다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이게 무엇일까요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네 </a:t>
            </a:r>
            <a:r>
              <a:rPr kumimoji="1" lang="ko-KR" altLang="en-US" dirty="0" err="1"/>
              <a:t>아두이노입니다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이탈리아의 </a:t>
            </a:r>
            <a:r>
              <a:rPr kumimoji="1" lang="ko-KR" altLang="en-US" dirty="0" err="1"/>
              <a:t>마시모벤지가</a:t>
            </a:r>
            <a:r>
              <a:rPr kumimoji="1" lang="ko-KR" altLang="en-US" dirty="0"/>
              <a:t> 만든 오픈소스 하드웨어로 지금은 조금 주춤했지만 많은 사람을 받았죠</a:t>
            </a:r>
            <a:endParaRPr kumimoji="1" lang="en-US" altLang="ko-KR" dirty="0"/>
          </a:p>
          <a:p>
            <a:r>
              <a:rPr kumimoji="1" lang="ko-KR" altLang="en-US" dirty="0"/>
              <a:t>그 밑에는 무엇일까요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네 </a:t>
            </a:r>
            <a:r>
              <a:rPr kumimoji="1" lang="ko-KR" altLang="en-US" dirty="0" err="1"/>
              <a:t>라즈베리파이입니다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 전공수업때 사용을 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마이크로 컴퓨터로 생각보다 </a:t>
            </a:r>
            <a:r>
              <a:rPr kumimoji="1" lang="ko-KR" altLang="en-US" dirty="0" err="1"/>
              <a:t>여러일을</a:t>
            </a:r>
            <a:r>
              <a:rPr kumimoji="1" lang="ko-KR" altLang="en-US" dirty="0"/>
              <a:t> 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지금은 좀 비싸지만 예전에는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만원 내외로 구할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이거는 </a:t>
            </a:r>
            <a:r>
              <a:rPr kumimoji="1" lang="en-US" altLang="ko-KR" dirty="0"/>
              <a:t>3d</a:t>
            </a:r>
            <a:r>
              <a:rPr kumimoji="1" lang="ko-KR" altLang="en-US" dirty="0"/>
              <a:t> 프린터고요</a:t>
            </a:r>
            <a:endParaRPr kumimoji="1" lang="en-US" altLang="ko-KR" dirty="0"/>
          </a:p>
          <a:p>
            <a:r>
              <a:rPr kumimoji="1" lang="ko-KR" altLang="en-US" dirty="0"/>
              <a:t>그 다음 이거 두개는 무엇일까요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네 </a:t>
            </a:r>
            <a:r>
              <a:rPr kumimoji="1" lang="en-US" altLang="ko-KR" dirty="0" err="1"/>
              <a:t>cnc</a:t>
            </a:r>
            <a:r>
              <a:rPr kumimoji="1" lang="ko-KR" altLang="en-US" dirty="0"/>
              <a:t>와 레이저 커터입니다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이것의 공통점은 하드웨어 프로토타입을 만들 때 흔히 사용되는 것들이라는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굉장히 일반인들이 쉽게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앞의 두개의 보드는 저렴한 가격에 많은 오픈소스가 있기 때문에 </a:t>
            </a:r>
            <a:r>
              <a:rPr kumimoji="1" lang="ko-KR" altLang="en-US" dirty="0" err="1"/>
              <a:t>이용가능하고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3d</a:t>
            </a:r>
            <a:r>
              <a:rPr kumimoji="1" lang="ko-KR" altLang="en-US" dirty="0"/>
              <a:t>프린터도 직접 살수도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아니면 뒤에 </a:t>
            </a:r>
            <a:r>
              <a:rPr kumimoji="1" lang="ko-KR" altLang="en-US" dirty="0" err="1"/>
              <a:t>세개는</a:t>
            </a:r>
            <a:r>
              <a:rPr kumimoji="1" lang="ko-KR" altLang="en-US" dirty="0"/>
              <a:t> 무료 또는 저렴한 가격에 이용할 수 있는 시설들이 많이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이로 인해 메이커들이 자신의 아이디어로만 존재했던 것을 쉽게 표현할 수 </a:t>
            </a:r>
            <a:r>
              <a:rPr kumimoji="1" lang="ko-KR" altLang="en-US" dirty="0" err="1"/>
              <a:t>있게되면서</a:t>
            </a:r>
            <a:r>
              <a:rPr kumimoji="1" lang="ko-KR" altLang="en-US" dirty="0"/>
              <a:t> 메이커 문화의 확산에 가속화가 되었습니다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3653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다음으로는 많은 분들이 공감하시는 오픈소스 문화에 관련해서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개발자들도 요즘은 오픈소스 없이 무엇인가를 만들기 </a:t>
            </a:r>
            <a:r>
              <a:rPr kumimoji="1" lang="ko-KR" altLang="en-US" dirty="0" err="1"/>
              <a:t>힘들정도로</a:t>
            </a:r>
            <a:r>
              <a:rPr kumimoji="1" lang="ko-KR" altLang="en-US" dirty="0"/>
              <a:t> 많은 양의 오픈소스들이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메이커들도 기존에는 본인의 실력으로 구현할 수 없던 것들을 보다 누군가가 만들어 놓은 코드 또는 하드웨어를 사용하게 </a:t>
            </a:r>
            <a:r>
              <a:rPr kumimoji="1" lang="ko-KR" altLang="en-US" dirty="0" err="1"/>
              <a:t>되므로써</a:t>
            </a:r>
            <a:r>
              <a:rPr kumimoji="1" lang="ko-KR" altLang="en-US" dirty="0"/>
              <a:t> 많은 표현이 </a:t>
            </a:r>
            <a:r>
              <a:rPr kumimoji="1" lang="ko-KR" altLang="en-US" dirty="0" err="1"/>
              <a:t>가능해졌습니다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협업이 </a:t>
            </a:r>
            <a:r>
              <a:rPr kumimoji="1" lang="ko-KR" altLang="en-US" dirty="0" err="1"/>
              <a:t>쉬워진것도</a:t>
            </a:r>
            <a:r>
              <a:rPr kumimoji="1" lang="ko-KR" altLang="en-US" dirty="0"/>
              <a:t> 관련이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흔히 </a:t>
            </a:r>
            <a:r>
              <a:rPr kumimoji="1" lang="ko-KR" altLang="en-US" dirty="0" err="1"/>
              <a:t>깃허브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노션</a:t>
            </a:r>
            <a:r>
              <a:rPr kumimoji="1" lang="ko-KR" altLang="en-US" dirty="0"/>
              <a:t> 등등 </a:t>
            </a:r>
            <a:r>
              <a:rPr kumimoji="1" lang="ko-KR" altLang="en-US" dirty="0" err="1"/>
              <a:t>소프트웨어적인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협업툴뿐만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좋아진게</a:t>
            </a:r>
            <a:r>
              <a:rPr kumimoji="1" lang="ko-KR" altLang="en-US" dirty="0"/>
              <a:t> 아니라 많은 사람들이 같은 것을 만들고 서로에게 공유하자는 가치에 의해 사람들이 모이게 되니 이렇게 모일 장소가 필요하게 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같이 모일 수 있는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메이커 스페이스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라는 곳들이 생겨났는데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이런곳들이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생기다보니</a:t>
            </a:r>
            <a:r>
              <a:rPr kumimoji="1" lang="ko-KR" altLang="en-US" dirty="0"/>
              <a:t> 뜻이 맞는 사람들끼리 커뮤니티를 형성하고 다양한 활동을 하며 문화를 확산시켜 나갔습니다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26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</a:t>
            </a:r>
            <a:r>
              <a:rPr kumimoji="1" lang="ko-KR" altLang="en-US" dirty="0" err="1"/>
              <a:t>말씀드린것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사람들이 모이고 그런 공간들이 많이 생겨나기 시작했습니다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사람들이 모이는 곳에는 뭐가 또 모일까요</a:t>
            </a:r>
            <a:endParaRPr kumimoji="1" lang="en-US" altLang="ko-KR" dirty="0"/>
          </a:p>
          <a:p>
            <a:r>
              <a:rPr kumimoji="1" lang="ko-Kore-KR" altLang="en-US" dirty="0"/>
              <a:t>맞습니다</a:t>
            </a:r>
            <a:r>
              <a:rPr kumimoji="1" lang="ko-KR" altLang="en-US" dirty="0"/>
              <a:t> 돈이죠</a:t>
            </a:r>
            <a:endParaRPr kumimoji="1" lang="en-US" altLang="ko-KR" dirty="0"/>
          </a:p>
          <a:p>
            <a:r>
              <a:rPr kumimoji="1" lang="ko-KR" altLang="en-US" dirty="0"/>
              <a:t>세번째로 </a:t>
            </a:r>
            <a:r>
              <a:rPr kumimoji="1" lang="ko-KR" altLang="en-US" dirty="0" err="1"/>
              <a:t>크라우드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펀딩의</a:t>
            </a:r>
            <a:r>
              <a:rPr kumimoji="1" lang="ko-KR" altLang="en-US" dirty="0"/>
              <a:t> 시작입니다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예전에는 기업단위로 투자를 </a:t>
            </a:r>
            <a:r>
              <a:rPr kumimoji="1" lang="ko-KR" altLang="en-US" dirty="0" err="1"/>
              <a:t>하던것이</a:t>
            </a:r>
            <a:r>
              <a:rPr kumimoji="1" lang="ko-KR" altLang="en-US" dirty="0"/>
              <a:t> 소매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개인이나 팀의 아이디어를 보고 투자하는 사람들이 나오기 시작했습니다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킥스타더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와디즈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텀블벅</a:t>
            </a:r>
            <a:r>
              <a:rPr kumimoji="1" lang="ko-KR" altLang="en-US" dirty="0"/>
              <a:t> 등등이 유명한 </a:t>
            </a:r>
            <a:r>
              <a:rPr kumimoji="1" lang="ko-KR" altLang="en-US" dirty="0" err="1"/>
              <a:t>크라우드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펀딩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사이트죠</a:t>
            </a:r>
            <a:endParaRPr kumimoji="1" lang="en-US" altLang="ko-KR" dirty="0"/>
          </a:p>
          <a:p>
            <a:r>
              <a:rPr kumimoji="1" lang="ko-KR" altLang="en-US" dirty="0"/>
              <a:t>이때부터는 지금까지 취미로만 무엇인가를 만들어내던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메이커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들이 돈을 벌기 시작하니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진짜 직업을 메이커로 바꾸는 사람들이 나오게 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돈을 </a:t>
            </a:r>
            <a:r>
              <a:rPr kumimoji="1" lang="ko-KR" altLang="en-US" dirty="0" err="1"/>
              <a:t>투자받다보니</a:t>
            </a:r>
            <a:r>
              <a:rPr kumimoji="1" lang="ko-KR" altLang="en-US" dirty="0"/>
              <a:t> 만들 수 있는 것들의 범위나 퀄리티가 높아지기 시작했죠</a:t>
            </a:r>
            <a:endParaRPr kumimoji="1" lang="en-US" altLang="ko-KR" dirty="0"/>
          </a:p>
          <a:p>
            <a:r>
              <a:rPr kumimoji="1" lang="ko-KR" altLang="en-US" dirty="0"/>
              <a:t>이렇듯 메이커 문화는 점점 힘을 얻게 된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002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앞에서 말씀드렸다 </a:t>
            </a:r>
            <a:r>
              <a:rPr kumimoji="1" lang="ko-KR" altLang="en-US" dirty="0" err="1"/>
              <a:t>싶이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메이커들이 모이게 되는 장소가 </a:t>
            </a:r>
            <a:r>
              <a:rPr kumimoji="1" lang="ko-KR" altLang="en-US" dirty="0" err="1"/>
              <a:t>된곳을</a:t>
            </a:r>
            <a:r>
              <a:rPr kumimoji="1" lang="ko-KR" altLang="en-US" dirty="0"/>
              <a:t> 메이커 스페이스라고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메이커 스페이스는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메이커 운동이 시작된 미국에서 퍼지게 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사진에서 보이는 곳은 흔한 미국 가정집의 차고입니다</a:t>
            </a:r>
            <a:r>
              <a:rPr kumimoji="1" lang="en-US" altLang="ko-KR" dirty="0"/>
              <a:t>.</a:t>
            </a:r>
          </a:p>
          <a:p>
            <a:r>
              <a:rPr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‘메이커의 </a:t>
            </a:r>
            <a:r>
              <a:rPr lang="ko-KR" altLang="en-US" b="0" i="0" u="none" strike="noStrike" dirty="0" err="1">
                <a:solidFill>
                  <a:srgbClr val="212121"/>
                </a:solidFill>
                <a:effectLst/>
                <a:latin typeface="Noto Sans KR"/>
              </a:rPr>
              <a:t>나라’가</a:t>
            </a:r>
            <a:r>
              <a:rPr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 될 수 있었던 이유 중 하나로 ‘차고 </a:t>
            </a:r>
            <a:r>
              <a:rPr lang="ko-KR" altLang="en-US" b="0" i="0" u="none" strike="noStrike" dirty="0" err="1">
                <a:solidFill>
                  <a:srgbClr val="212121"/>
                </a:solidFill>
                <a:effectLst/>
                <a:latin typeface="Noto Sans KR"/>
              </a:rPr>
              <a:t>문화’를</a:t>
            </a:r>
            <a:r>
              <a:rPr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 꼽는 사람들이 많다</a:t>
            </a:r>
            <a:r>
              <a:rPr lang="en-US" altLang="ko-KR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. </a:t>
            </a:r>
            <a:r>
              <a:rPr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대부분 공동 주택에 살고 있는 우리와는 달리</a:t>
            </a:r>
            <a:r>
              <a:rPr lang="en-US" altLang="ko-KR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, </a:t>
            </a:r>
            <a:r>
              <a:rPr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상대적으로 미국 사람들은 차고나 창고가 딸린 주택에 많이 살고 있기 </a:t>
            </a:r>
            <a:r>
              <a:rPr lang="ko-KR" altLang="en-US" b="0" i="0" u="none" strike="noStrike" dirty="0" err="1">
                <a:solidFill>
                  <a:srgbClr val="212121"/>
                </a:solidFill>
                <a:effectLst/>
                <a:latin typeface="Noto Sans KR"/>
              </a:rPr>
              <a:t>때문예</a:t>
            </a:r>
            <a:r>
              <a:rPr lang="en-US" altLang="ko-KR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 </a:t>
            </a:r>
            <a:r>
              <a:rPr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자신의 집 차고에서 여러 가지 공구를 활용해 어렸을 때부터 이것저것 고쳐보고</a:t>
            </a:r>
            <a:r>
              <a:rPr lang="en-US" altLang="ko-KR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, </a:t>
            </a:r>
            <a:r>
              <a:rPr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분해해보고</a:t>
            </a:r>
            <a:r>
              <a:rPr lang="en-US" altLang="ko-KR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, </a:t>
            </a:r>
            <a:r>
              <a:rPr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만들어보며 자랄 수 있는 환경이라는 얘기입니다</a:t>
            </a:r>
            <a:r>
              <a:rPr lang="en-US" altLang="ko-KR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..</a:t>
            </a:r>
          </a:p>
          <a:p>
            <a:r>
              <a:rPr kumimoji="1"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메이커 스페이스는 이것의 연장선이라고 생각하면 됩니다</a:t>
            </a:r>
            <a:r>
              <a:rPr kumimoji="1" lang="en-US" altLang="ko-KR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.</a:t>
            </a:r>
          </a:p>
          <a:p>
            <a:r>
              <a:rPr kumimoji="1"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미국에는 </a:t>
            </a:r>
            <a:r>
              <a:rPr kumimoji="1" lang="ko-KR" altLang="en-US" b="0" i="0" u="none" strike="noStrike" dirty="0" err="1">
                <a:solidFill>
                  <a:srgbClr val="212121"/>
                </a:solidFill>
                <a:effectLst/>
                <a:latin typeface="Noto Sans KR"/>
              </a:rPr>
              <a:t>테크샵</a:t>
            </a:r>
            <a:r>
              <a:rPr kumimoji="1" lang="ko-KR" altLang="en-US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 이라는 유명한 메이커 스페이스를 필두로 많은 메이커 스페이스가 존재합니다</a:t>
            </a:r>
            <a:r>
              <a:rPr kumimoji="1" lang="en-US" altLang="ko-KR" b="0" i="0" u="none" strike="noStrike" dirty="0">
                <a:solidFill>
                  <a:srgbClr val="212121"/>
                </a:solidFill>
                <a:effectLst/>
                <a:latin typeface="Noto Sans KR"/>
              </a:rPr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04FEC-E5DD-E544-AF56-B5E22497007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826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4">
            <a:extLst>
              <a:ext uri="{FF2B5EF4-FFF2-40B4-BE49-F238E27FC236}">
                <a16:creationId xmlns:a16="http://schemas.microsoft.com/office/drawing/2014/main" id="{86CA73C1-6BCD-4965-9662-C2179C7B71D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;p4">
            <a:extLst>
              <a:ext uri="{FF2B5EF4-FFF2-40B4-BE49-F238E27FC236}">
                <a16:creationId xmlns:a16="http://schemas.microsoft.com/office/drawing/2014/main" id="{83EDAFA3-ADC9-46E6-B1F6-83DC04F9E16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99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2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171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84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;p20">
            <a:extLst>
              <a:ext uri="{FF2B5EF4-FFF2-40B4-BE49-F238E27FC236}">
                <a16:creationId xmlns:a16="http://schemas.microsoft.com/office/drawing/2014/main" id="{A2EC5620-2DCA-4EE8-BC94-F55C0AD8FE73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00;p20">
            <a:extLst>
              <a:ext uri="{FF2B5EF4-FFF2-40B4-BE49-F238E27FC236}">
                <a16:creationId xmlns:a16="http://schemas.microsoft.com/office/drawing/2014/main" id="{062B6345-57E3-4A2C-9EA4-FBFE98D0AD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1394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EFF9FE59-9D80-45A8-9775-E782D57CCD07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09A4DDCF-72A4-4759-9121-F94002C081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48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1A5856E7-55EA-43A8-9C40-94770DA4441D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D8F34436-83EA-4BC7-A60C-D12F888781F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2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6CC29F4C-6747-4723-A21E-B7878C1F983B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9C438D31-2DEE-400C-AFA6-729368E6ED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425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20">
            <a:extLst>
              <a:ext uri="{FF2B5EF4-FFF2-40B4-BE49-F238E27FC236}">
                <a16:creationId xmlns:a16="http://schemas.microsoft.com/office/drawing/2014/main" id="{DADFE255-9C76-4334-8986-D48FC70465D0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00;p20">
            <a:extLst>
              <a:ext uri="{FF2B5EF4-FFF2-40B4-BE49-F238E27FC236}">
                <a16:creationId xmlns:a16="http://schemas.microsoft.com/office/drawing/2014/main" id="{1340DEB2-BA4C-4D94-B7E6-88E4B774EAC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003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FBA27DA-292B-475B-BA7B-BD2128B4AE59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BBC67CCE-4713-42CC-A5BC-5C1A05F377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805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F1F2025D-45E1-43C0-8374-FBE27E5B6EBC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2DED5093-2C32-4558-BFCC-B609B96E74F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22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8;p4">
            <a:extLst>
              <a:ext uri="{FF2B5EF4-FFF2-40B4-BE49-F238E27FC236}">
                <a16:creationId xmlns:a16="http://schemas.microsoft.com/office/drawing/2014/main" id="{A687F87B-E83F-4599-98C6-D12CED38C7E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EA47379-5D58-4573-B710-E78CAD0079B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769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9;p20">
            <a:extLst>
              <a:ext uri="{FF2B5EF4-FFF2-40B4-BE49-F238E27FC236}">
                <a16:creationId xmlns:a16="http://schemas.microsoft.com/office/drawing/2014/main" id="{5339D313-32CF-47D7-A73F-DA194502A397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100;p20">
            <a:extLst>
              <a:ext uri="{FF2B5EF4-FFF2-40B4-BE49-F238E27FC236}">
                <a16:creationId xmlns:a16="http://schemas.microsoft.com/office/drawing/2014/main" id="{DCAB725C-3CFF-4C0B-8A56-96AAF46977C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037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0;p20">
            <a:extLst>
              <a:ext uri="{FF2B5EF4-FFF2-40B4-BE49-F238E27FC236}">
                <a16:creationId xmlns:a16="http://schemas.microsoft.com/office/drawing/2014/main" id="{1D1CD20A-1235-463D-847B-A3D8D2DFCD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27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FF8627C4-1D16-41AD-A09F-D38FC68596D5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FB42308B-4AB4-49C4-BA13-3D408DE9BD2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3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39DDBA11-CC36-450F-AF5E-3941A823222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B412F37B-32A2-4CD8-ABB7-8EBA689D373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7BD5E47-756E-4F6C-8A93-F9C0954C2501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113C52C5-556F-497F-99E2-60A5AFE8CB9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2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2271AD4-C9BA-49DD-95F3-C86726775DD6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9034363-986C-422E-AF21-9F0CD507B92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21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C675915-B4FB-4088-B952-61B0C5162C27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A6FDF726-3EB0-4815-856C-4A0BB440ACA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55B4EFD-7016-422A-9C5E-62BEDF90BC16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37F1D792-9609-42D6-8BF0-313C798FAD4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4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64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BAA5CD-C397-4B17-AFD0-01E93CA0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47BDE9-0097-4DCC-99AA-2D3EA1E2D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3296C-60E9-4611-9CF8-EBB0FC590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0C5E3-8A30-443F-89FF-A726A609EDEE}" type="datetimeFigureOut">
              <a:rPr lang="ko-KR" altLang="en-US" smtClean="0"/>
              <a:t>2023. 3. 27.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D5B0B-30A1-4AF7-8FD3-D23903AFA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9F4D6-4EA1-4B9E-A986-D5CA08D8A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531C3-7FAB-42EB-871C-A826FC2ED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51" r:id="rId9"/>
    <p:sldLayoutId id="2147483669" r:id="rId10"/>
    <p:sldLayoutId id="2147483670" r:id="rId11"/>
    <p:sldLayoutId id="2147483671" r:id="rId12"/>
    <p:sldLayoutId id="2147483653" r:id="rId13"/>
    <p:sldLayoutId id="2147483673" r:id="rId14"/>
    <p:sldLayoutId id="2147483674" r:id="rId15"/>
    <p:sldLayoutId id="2147483676" r:id="rId16"/>
    <p:sldLayoutId id="2147483650" r:id="rId17"/>
    <p:sldLayoutId id="2147483675" r:id="rId18"/>
    <p:sldLayoutId id="2147483672" r:id="rId19"/>
    <p:sldLayoutId id="2147483654" r:id="rId20"/>
    <p:sldLayoutId id="2147483662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rea.kr/news/reporterView.do?newsId=148901780" TargetMode="External"/><Relationship Id="rId13" Type="http://schemas.openxmlformats.org/officeDocument/2006/relationships/hyperlink" Target="https://makerfaire.com/" TargetMode="External"/><Relationship Id="rId3" Type="http://schemas.openxmlformats.org/officeDocument/2006/relationships/hyperlink" Target="https://arte365.kr/?p=62871" TargetMode="External"/><Relationship Id="rId7" Type="http://schemas.openxmlformats.org/officeDocument/2006/relationships/hyperlink" Target="https://makeall.com/home/kor/main.do" TargetMode="External"/><Relationship Id="rId12" Type="http://schemas.openxmlformats.org/officeDocument/2006/relationships/hyperlink" Target="https://makekorea.c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hannelpnu.pusan.ac.kr/news/articleView.html?idxno=10285" TargetMode="External"/><Relationship Id="rId11" Type="http://schemas.openxmlformats.org/officeDocument/2006/relationships/hyperlink" Target="https://itlab.co.kr/v7/?m=rssM&amp;bid=news&amp;uid=92169" TargetMode="External"/><Relationship Id="rId5" Type="http://schemas.openxmlformats.org/officeDocument/2006/relationships/hyperlink" Target="https://ckmakers.com/79/?idx=3819984&amp;bmode=view" TargetMode="External"/><Relationship Id="rId10" Type="http://schemas.openxmlformats.org/officeDocument/2006/relationships/hyperlink" Target="https://mdesign.designhouse.co.kr/article/article_view/101/79125" TargetMode="External"/><Relationship Id="rId4" Type="http://schemas.openxmlformats.org/officeDocument/2006/relationships/hyperlink" Target="http://m.dongascience.com/news.php?idx=19437" TargetMode="External"/><Relationship Id="rId9" Type="http://schemas.openxmlformats.org/officeDocument/2006/relationships/hyperlink" Target="https://makeall.com/home/kor/maker/find/index.do?menuPos=5" TargetMode="External"/><Relationship Id="rId14" Type="http://schemas.openxmlformats.org/officeDocument/2006/relationships/hyperlink" Target="https://www.arduino.cc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27">
            <a:extLst>
              <a:ext uri="{FF2B5EF4-FFF2-40B4-BE49-F238E27FC236}">
                <a16:creationId xmlns:a16="http://schemas.microsoft.com/office/drawing/2014/main" id="{25F959D4-782A-D17C-1ADC-24AE1C1A96CC}"/>
              </a:ext>
            </a:extLst>
          </p:cNvPr>
          <p:cNvSpPr txBox="1">
            <a:spLocks/>
          </p:cNvSpPr>
          <p:nvPr/>
        </p:nvSpPr>
        <p:spPr>
          <a:xfrm>
            <a:off x="1111219" y="2019174"/>
            <a:ext cx="8078855" cy="1101759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dirty="0">
                <a:ea typeface="Noto Sans CJK KR Medium" panose="020B0600000000000000" pitchFamily="34" charset="-127"/>
              </a:rPr>
              <a:t>Make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fun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itchFamily="2" charset="2"/>
              </a:rPr>
              <a:t>:)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Google Shape;130;p27">
            <a:extLst>
              <a:ext uri="{FF2B5EF4-FFF2-40B4-BE49-F238E27FC236}">
                <a16:creationId xmlns:a16="http://schemas.microsoft.com/office/drawing/2014/main" id="{8D122C25-E67C-6C43-495B-AD6DB7F419B4}"/>
              </a:ext>
            </a:extLst>
          </p:cNvPr>
          <p:cNvSpPr txBox="1">
            <a:spLocks/>
          </p:cNvSpPr>
          <p:nvPr/>
        </p:nvSpPr>
        <p:spPr>
          <a:xfrm>
            <a:off x="1433099" y="2905781"/>
            <a:ext cx="7866703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rgbClr val="676C7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About “Maker” and “Maker culture”</a:t>
            </a:r>
            <a:endParaRPr lang="ko-KR" altLang="en-US" sz="2000" dirty="0">
              <a:solidFill>
                <a:srgbClr val="676C7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" name="Google Shape;131;p27">
            <a:extLst>
              <a:ext uri="{FF2B5EF4-FFF2-40B4-BE49-F238E27FC236}">
                <a16:creationId xmlns:a16="http://schemas.microsoft.com/office/drawing/2014/main" id="{46AF0705-E213-1B79-04B7-E1EB35179553}"/>
              </a:ext>
            </a:extLst>
          </p:cNvPr>
          <p:cNvSpPr txBox="1"/>
          <p:nvPr/>
        </p:nvSpPr>
        <p:spPr>
          <a:xfrm>
            <a:off x="2388988" y="4352533"/>
            <a:ext cx="3290604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30475" rIns="30475" bIns="304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60636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Arial"/>
              </a:rPr>
              <a:t>ChoiSangwon</a:t>
            </a:r>
            <a:endParaRPr lang="en-US" i="0" u="none" strike="noStrike" cap="none" dirty="0">
              <a:solidFill>
                <a:srgbClr val="60636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400" b="1" dirty="0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GDSC </a:t>
            </a:r>
            <a:r>
              <a:rPr lang="en-US" sz="1400" b="1" dirty="0" err="1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Soongsil</a:t>
            </a:r>
            <a:br>
              <a:rPr lang="en-US" sz="1400" b="1" dirty="0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sz="1050" b="1" dirty="0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fdsa20040200</a:t>
            </a:r>
            <a:r>
              <a:rPr lang="en-US" sz="1050" b="0" i="0" u="none" strike="noStrike" cap="none" dirty="0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sym typeface="Arial"/>
              </a:rPr>
              <a:t>@gmail.com</a:t>
            </a:r>
            <a:endParaRPr lang="en-US" sz="1100" b="0" i="0" u="none" strike="noStrike" cap="none" dirty="0">
              <a:solidFill>
                <a:srgbClr val="60636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sym typeface="Arial"/>
            </a:endParaRPr>
          </a:p>
        </p:txBody>
      </p:sp>
      <p:pic>
        <p:nvPicPr>
          <p:cNvPr id="5" name="그림 4" descr="사람, 식사, 식탁이(가) 표시된 사진&#10;&#10;자동 생성된 설명">
            <a:extLst>
              <a:ext uri="{FF2B5EF4-FFF2-40B4-BE49-F238E27FC236}">
                <a16:creationId xmlns:a16="http://schemas.microsoft.com/office/drawing/2014/main" id="{89753D5E-3E11-CF2C-A7CD-AF011578C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54" y="4290904"/>
            <a:ext cx="957639" cy="9616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036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52B968-77D8-C04D-2E15-115D8F96038B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한국의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스페이스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6FDE65-71D8-51EB-8C79-A122F11F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4464"/>
            <a:ext cx="5232401" cy="2719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DB8973-BDE0-AED3-8EC6-5DBD84413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37" y="1597197"/>
            <a:ext cx="4658312" cy="3071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8753E-2CC3-46C4-FC24-CF842FF770E4}"/>
              </a:ext>
            </a:extLst>
          </p:cNvPr>
          <p:cNvSpPr txBox="1"/>
          <p:nvPr/>
        </p:nvSpPr>
        <p:spPr>
          <a:xfrm>
            <a:off x="815547" y="4817594"/>
            <a:ext cx="4544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/>
              <a:t>한국</a:t>
            </a:r>
            <a:r>
              <a:rPr kumimoji="1" lang="ko-KR" altLang="en-US" sz="2400" dirty="0"/>
              <a:t> 최초의 메이커 스페이스</a:t>
            </a:r>
            <a:endParaRPr kumimoji="1" lang="en-US" altLang="ko-KR" sz="2400" dirty="0"/>
          </a:p>
          <a:p>
            <a:pPr algn="ctr"/>
            <a:r>
              <a:rPr kumimoji="1" lang="ko-KR" altLang="en-US" sz="2400" dirty="0"/>
              <a:t>해커 스페이스 서울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1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C53A93-CC3E-B798-38FE-A5273D2B5B52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한국의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스페이스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C6FEF3-4B6B-3709-2A66-68CD3BE4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9" y="1447620"/>
            <a:ext cx="5283678" cy="3962759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202CE04B-865A-E68D-A236-4064C93F2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96" y="1447620"/>
            <a:ext cx="4294332" cy="4028312"/>
          </a:xfrm>
          <a:prstGeom prst="rect">
            <a:avLst/>
          </a:prstGeom>
        </p:spPr>
      </p:pic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7E28C73-3280-E5D3-81F6-7D529B71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73" y="210208"/>
            <a:ext cx="4914777" cy="102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4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8A39FF-F76D-4322-97B5-2B648555351B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한국의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스페이스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73435A-1C87-1DD4-24B3-0E44E1D5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600" y="1191491"/>
            <a:ext cx="8524800" cy="4262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0C1AD2-8DB7-D3BD-1E00-050A68197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62" y="977672"/>
            <a:ext cx="1227520" cy="12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8A39FF-F76D-4322-97B5-2B648555351B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한국의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스페이스</a:t>
            </a:r>
          </a:p>
        </p:txBody>
      </p:sp>
      <p:pic>
        <p:nvPicPr>
          <p:cNvPr id="2" name="2" descr="2">
            <a:hlinkClick r:id="" action="ppaction://media"/>
            <a:extLst>
              <a:ext uri="{FF2B5EF4-FFF2-40B4-BE49-F238E27FC236}">
                <a16:creationId xmlns:a16="http://schemas.microsoft.com/office/drawing/2014/main" id="{010CD6BD-2357-0F85-7F8A-94CB2A16D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6654" y="1088779"/>
            <a:ext cx="8320786" cy="46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EA1B5A-0F23-B9BD-7959-69764141BD2F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페어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D9DA1C-C818-7E88-1A33-6E932AF7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808" y="1895186"/>
            <a:ext cx="3946497" cy="26213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A46A32-6727-2F45-58F2-A205E5718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549" y="918094"/>
            <a:ext cx="8193975" cy="43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1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4B00B-E793-0610-C36E-7A2CC56A7C62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페어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89E05-70EE-1B35-AC31-B2764F412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84625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4B00B-E793-0610-C36E-7A2CC56A7C62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페어</a:t>
            </a:r>
          </a:p>
        </p:txBody>
      </p:sp>
      <p:pic>
        <p:nvPicPr>
          <p:cNvPr id="2" name="20170520_135131.mp4" descr="20170520_135131.mp4">
            <a:hlinkClick r:id="" action="ppaction://media"/>
            <a:extLst>
              <a:ext uri="{FF2B5EF4-FFF2-40B4-BE49-F238E27FC236}">
                <a16:creationId xmlns:a16="http://schemas.microsoft.com/office/drawing/2014/main" id="{99EC7B77-298D-2293-41C2-5F6FEA583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0211" y="1049235"/>
            <a:ext cx="8370888" cy="470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6D80D-E125-C150-AC84-08A315151CC7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페어</a:t>
            </a:r>
          </a:p>
        </p:txBody>
      </p:sp>
      <p:pic>
        <p:nvPicPr>
          <p:cNvPr id="6" name="20170520_140148.mp4" descr="20170520_140148.mp4">
            <a:hlinkClick r:id="" action="ppaction://media"/>
            <a:extLst>
              <a:ext uri="{FF2B5EF4-FFF2-40B4-BE49-F238E27FC236}">
                <a16:creationId xmlns:a16="http://schemas.microsoft.com/office/drawing/2014/main" id="{0B5E4AAA-1548-DC22-8A6A-27C4E0D6EE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5608" y="918094"/>
            <a:ext cx="8560784" cy="4815441"/>
          </a:xfrm>
          <a:prstGeom prst="rect">
            <a:avLst/>
          </a:prstGeom>
        </p:spPr>
      </p:pic>
      <p:pic>
        <p:nvPicPr>
          <p:cNvPr id="9" name="그림 8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5E54959D-443D-71B2-1D03-4898C8E48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777775"/>
            <a:ext cx="9920287" cy="55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606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6D80D-E125-C150-AC84-08A315151CC7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페어</a:t>
            </a:r>
          </a:p>
        </p:txBody>
      </p:sp>
      <p:pic>
        <p:nvPicPr>
          <p:cNvPr id="2" name="무제" descr="무제">
            <a:hlinkClick r:id="" action="ppaction://media"/>
            <a:extLst>
              <a:ext uri="{FF2B5EF4-FFF2-40B4-BE49-F238E27FC236}">
                <a16:creationId xmlns:a16="http://schemas.microsoft.com/office/drawing/2014/main" id="{4BCB20E9-B400-E2C8-8DFE-89B49F994F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5896" y="918094"/>
            <a:ext cx="8660207" cy="487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1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6D80D-E125-C150-AC84-08A315151CC7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페어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CF621-28BC-D885-43DE-5535ED046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924583"/>
            <a:ext cx="8527832" cy="4796906"/>
          </a:xfrm>
          <a:prstGeom prst="rect">
            <a:avLst/>
          </a:prstGeom>
        </p:spPr>
      </p:pic>
      <p:pic>
        <p:nvPicPr>
          <p:cNvPr id="7" name="그림 6" descr="텍스트, 사람, 준비중, 조리이(가) 표시된 사진&#10;&#10;자동 생성된 설명">
            <a:extLst>
              <a:ext uri="{FF2B5EF4-FFF2-40B4-BE49-F238E27FC236}">
                <a16:creationId xmlns:a16="http://schemas.microsoft.com/office/drawing/2014/main" id="{AB1984D8-2211-51F5-F295-B1F64EEF9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6" y="918094"/>
            <a:ext cx="8527832" cy="4796905"/>
          </a:xfrm>
          <a:prstGeom prst="rect">
            <a:avLst/>
          </a:prstGeom>
        </p:spPr>
      </p:pic>
      <p:pic>
        <p:nvPicPr>
          <p:cNvPr id="9" name="그림 8" descr="텍스트, 사람, 여러 가지이(가) 표시된 사진&#10;&#10;자동 생성된 설명">
            <a:extLst>
              <a:ext uri="{FF2B5EF4-FFF2-40B4-BE49-F238E27FC236}">
                <a16:creationId xmlns:a16="http://schemas.microsoft.com/office/drawing/2014/main" id="{28BDF413-FC0C-D6BF-5D04-A293E38AA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05" y="911604"/>
            <a:ext cx="8527832" cy="479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3C40F-CEFF-2922-6134-4FF923338061}"/>
              </a:ext>
            </a:extLst>
          </p:cNvPr>
          <p:cNvSpPr txBox="1"/>
          <p:nvPr/>
        </p:nvSpPr>
        <p:spPr>
          <a:xfrm>
            <a:off x="4204138" y="2017986"/>
            <a:ext cx="3783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메이커</a:t>
            </a:r>
            <a:r>
              <a:rPr kumimoji="1"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(Maker)</a:t>
            </a:r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란</a:t>
            </a:r>
            <a:r>
              <a:rPr kumimoji="1"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  <a:endParaRPr kumimoji="1" lang="ko-Kore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667EF-15E9-DCEA-9B6D-019694D1D228}"/>
              </a:ext>
            </a:extLst>
          </p:cNvPr>
          <p:cNvSpPr txBox="1"/>
          <p:nvPr/>
        </p:nvSpPr>
        <p:spPr>
          <a:xfrm>
            <a:off x="4414345" y="39729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2764F-3E43-4F03-56E2-7D149E1BB0A4}"/>
              </a:ext>
            </a:extLst>
          </p:cNvPr>
          <p:cNvSpPr txBox="1"/>
          <p:nvPr/>
        </p:nvSpPr>
        <p:spPr>
          <a:xfrm>
            <a:off x="2401614" y="3584172"/>
            <a:ext cx="7614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CoreDream"/>
              </a:rPr>
              <a:t>디지털 기기나 다양한 도구를 사용한 창의적인 만들기 활동을 통해 자신의 아이디어를 실현하는 사람으로서 함께 만드는 활동에 적극적으로 참여하고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CoreDream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CoreDream"/>
              </a:rPr>
              <a:t>만든 결과물과 지식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CoreDream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CoreDream"/>
              </a:rPr>
              <a:t>경험을 공유하는 사람들을 뜻함</a:t>
            </a:r>
            <a:endParaRPr kumimoji="1" lang="ko-Kore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75361-4D7C-B266-0F9D-F2156532CED4}"/>
              </a:ext>
            </a:extLst>
          </p:cNvPr>
          <p:cNvSpPr txBox="1"/>
          <p:nvPr/>
        </p:nvSpPr>
        <p:spPr>
          <a:xfrm>
            <a:off x="4343619" y="2914555"/>
            <a:ext cx="350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/>
              <a:t>무엇인가를</a:t>
            </a:r>
            <a:r>
              <a:rPr kumimoji="1" lang="ko-KR" altLang="en-US" sz="2000" dirty="0"/>
              <a:t> 만들어내는 사람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290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54CB63-24CB-EE22-AEA1-3F9C00B630F6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한국의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페어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endParaRPr kumimoji="1" lang="ko-Kore-KR" altLang="en-US" sz="4000" b="1" dirty="0">
              <a:latin typeface="+mj-lt"/>
              <a:ea typeface="BM JUA OTF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C8CC7E-970D-BE4D-11FE-6FED0039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31" y="1638298"/>
            <a:ext cx="3190009" cy="31900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2F23A9-CF60-7DBF-B6EF-7DA9B79FF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46" y="1336964"/>
            <a:ext cx="5683827" cy="37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6C2D0F-39D6-1EA8-B205-5701E23FE026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한국의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페어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endParaRPr kumimoji="1" lang="ko-Kore-KR" altLang="en-US" sz="4000" b="1" dirty="0">
              <a:latin typeface="+mj-lt"/>
              <a:ea typeface="BM JUA OTF" panose="02020603020101020101" pitchFamily="18" charset="-127"/>
            </a:endParaRPr>
          </a:p>
        </p:txBody>
      </p:sp>
      <p:pic>
        <p:nvPicPr>
          <p:cNvPr id="3" name="그림 2" descr="사람, 실내이(가) 표시된 사진&#10;&#10;자동 생성된 설명">
            <a:extLst>
              <a:ext uri="{FF2B5EF4-FFF2-40B4-BE49-F238E27FC236}">
                <a16:creationId xmlns:a16="http://schemas.microsoft.com/office/drawing/2014/main" id="{D1830EFC-9C60-CC92-6E69-ED8036CF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052945"/>
            <a:ext cx="5892800" cy="4419600"/>
          </a:xfrm>
          <a:prstGeom prst="rect">
            <a:avLst/>
          </a:prstGeom>
        </p:spPr>
      </p:pic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046FC12-1210-DF9E-B26C-EF71EEFCF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4344" y="1605395"/>
            <a:ext cx="4419600" cy="3314700"/>
          </a:xfrm>
          <a:prstGeom prst="rect">
            <a:avLst/>
          </a:prstGeom>
        </p:spPr>
      </p:pic>
      <p:pic>
        <p:nvPicPr>
          <p:cNvPr id="5" name="그림 4" descr="야외, 사람들, 사람, 군중이(가) 표시된 사진&#10;&#10;자동 생성된 설명">
            <a:extLst>
              <a:ext uri="{FF2B5EF4-FFF2-40B4-BE49-F238E27FC236}">
                <a16:creationId xmlns:a16="http://schemas.microsoft.com/office/drawing/2014/main" id="{6F2F9EA6-D7C1-5FC1-931A-DE07978C5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4" y="1052946"/>
            <a:ext cx="589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8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DA72117-8887-708E-1875-D781FBA10F77}"/>
              </a:ext>
            </a:extLst>
          </p:cNvPr>
          <p:cNvSpPr/>
          <p:nvPr/>
        </p:nvSpPr>
        <p:spPr>
          <a:xfrm>
            <a:off x="1445519" y="1098832"/>
            <a:ext cx="9043783" cy="21494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4010F-473F-2DB5-963B-AC65B9AAA414}"/>
              </a:ext>
            </a:extLst>
          </p:cNvPr>
          <p:cNvSpPr txBox="1"/>
          <p:nvPr/>
        </p:nvSpPr>
        <p:spPr>
          <a:xfrm>
            <a:off x="367862" y="210208"/>
            <a:ext cx="4261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현재의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메이커 문화</a:t>
            </a:r>
            <a:endParaRPr kumimoji="1" lang="ko-Kore-KR" altLang="en-US" sz="4000" b="1" dirty="0">
              <a:latin typeface="+mj-lt"/>
              <a:ea typeface="BM JUA OTF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8EDF317-516F-1F3D-AE01-D05872D9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19" y="3276838"/>
            <a:ext cx="9300962" cy="251090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3B8127-16E9-AAAD-449E-F27EC0982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97" y="1164507"/>
            <a:ext cx="5379974" cy="1049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CF3E9D-C642-7548-FC00-4336D3DFA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21" y="2143017"/>
            <a:ext cx="8483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66AC45-B366-3601-5632-F91E60094B59}"/>
              </a:ext>
            </a:extLst>
          </p:cNvPr>
          <p:cNvSpPr txBox="1"/>
          <p:nvPr/>
        </p:nvSpPr>
        <p:spPr>
          <a:xfrm>
            <a:off x="3730752" y="1276505"/>
            <a:ext cx="5013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0" b="1" dirty="0">
                <a:ea typeface="BM JUA OTF" panose="02020603020101020101" pitchFamily="18" charset="-127"/>
              </a:rPr>
              <a:t>감사합니다</a:t>
            </a:r>
            <a:r>
              <a:rPr kumimoji="1" lang="en-US" altLang="ko-Kore-KR" sz="8000" b="1" dirty="0">
                <a:ea typeface="BM JUA OTF" panose="02020603020101020101" pitchFamily="18" charset="-127"/>
              </a:rPr>
              <a:t>!</a:t>
            </a:r>
            <a:endParaRPr kumimoji="1" lang="ko-Kore-KR" altLang="en-US" sz="8000" b="1" dirty="0"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EAEE4-C790-DD81-F7CC-7EA3740E3B14}"/>
              </a:ext>
            </a:extLst>
          </p:cNvPr>
          <p:cNvSpPr txBox="1"/>
          <p:nvPr/>
        </p:nvSpPr>
        <p:spPr>
          <a:xfrm>
            <a:off x="780288" y="2731008"/>
            <a:ext cx="132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Reference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71488-DECE-37F3-8843-F125791C9240}"/>
              </a:ext>
            </a:extLst>
          </p:cNvPr>
          <p:cNvSpPr txBox="1"/>
          <p:nvPr/>
        </p:nvSpPr>
        <p:spPr>
          <a:xfrm>
            <a:off x="780288" y="3131118"/>
            <a:ext cx="56565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400" dirty="0">
                <a:hlinkClick r:id="rId3"/>
              </a:rPr>
              <a:t>https://arte365.kr/?p=62871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4"/>
              </a:rPr>
              <a:t>http://m.dongascience.com/news.php?idx=19437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5"/>
              </a:rPr>
              <a:t>https://ckmakers.com/79/?idx=3819984&amp;bmode=view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6"/>
              </a:rPr>
              <a:t>https://channelpnu.pusan.ac.kr/news/articleView.html?idxno=10285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7"/>
              </a:rPr>
              <a:t>https://makeall.com/home/kor/main.do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8"/>
              </a:rPr>
              <a:t>https://www.korea.kr/news/reporterView.do?newsId=148901780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9"/>
              </a:rPr>
              <a:t>https://makeall.com/home/kor/maker/find/index.do?menuPos=5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10"/>
              </a:rPr>
              <a:t>https://mdesign.designhouse.co.kr/article/article_view/101/79125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11"/>
              </a:rPr>
              <a:t>https://itlab.co.kr/v7/?m=rssM&amp;bid=news&amp;uid=92169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12"/>
              </a:rPr>
              <a:t>https://makekorea.co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13"/>
              </a:rPr>
              <a:t>https://makerfaire.com</a:t>
            </a:r>
            <a:endParaRPr kumimoji="1" lang="en-US" altLang="ko-Kore-KR" sz="1400" dirty="0"/>
          </a:p>
          <a:p>
            <a:r>
              <a:rPr kumimoji="1" lang="en" altLang="ko-Kore-KR" sz="1400" dirty="0">
                <a:hlinkClick r:id="rId14"/>
              </a:rPr>
              <a:t>https://www.arduino.cc</a:t>
            </a:r>
            <a:endParaRPr kumimoji="1" lang="en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124626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A0CA72-8E81-47EE-FAAE-51258318894F}"/>
              </a:ext>
            </a:extLst>
          </p:cNvPr>
          <p:cNvSpPr txBox="1"/>
          <p:nvPr/>
        </p:nvSpPr>
        <p:spPr>
          <a:xfrm>
            <a:off x="2648387" y="1886225"/>
            <a:ext cx="7197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Gong Gothic Medium" pitchFamily="2" charset="-127"/>
                <a:ea typeface="Gong Gothic Medium" pitchFamily="2" charset="-127"/>
              </a:rPr>
              <a:t>메이커</a:t>
            </a:r>
            <a:r>
              <a:rPr kumimoji="1" lang="ko-KR" altLang="en-US" sz="4000" dirty="0">
                <a:latin typeface="Gong Gothic Medium" pitchFamily="2" charset="-127"/>
                <a:ea typeface="Gong Gothic Medium" pitchFamily="2" charset="-127"/>
              </a:rPr>
              <a:t> 문화</a:t>
            </a:r>
            <a:r>
              <a:rPr kumimoji="1" lang="en-US" altLang="ko-KR" sz="4000" dirty="0">
                <a:latin typeface="Gong Gothic Medium" pitchFamily="2" charset="-127"/>
                <a:ea typeface="Gong Gothic Medium" pitchFamily="2" charset="-127"/>
              </a:rPr>
              <a:t>(Maker</a:t>
            </a:r>
            <a:r>
              <a:rPr kumimoji="1" lang="ko-KR" altLang="en-US" sz="4000" dirty="0">
                <a:latin typeface="Gong Gothic Medium" pitchFamily="2" charset="-127"/>
                <a:ea typeface="Gong Gothic Medium" pitchFamily="2" charset="-127"/>
              </a:rPr>
              <a:t> </a:t>
            </a:r>
            <a:r>
              <a:rPr kumimoji="1" lang="en-US" altLang="ko-KR" sz="4000" dirty="0">
                <a:latin typeface="Gong Gothic Medium" pitchFamily="2" charset="-127"/>
                <a:ea typeface="Gong Gothic Medium" pitchFamily="2" charset="-127"/>
              </a:rPr>
              <a:t>Culture)</a:t>
            </a:r>
            <a:r>
              <a:rPr kumimoji="1" lang="ko-KR" altLang="en-US" sz="4000" dirty="0">
                <a:latin typeface="Gong Gothic Medium" pitchFamily="2" charset="-127"/>
                <a:ea typeface="Gong Gothic Medium" pitchFamily="2" charset="-127"/>
              </a:rPr>
              <a:t>란</a:t>
            </a:r>
            <a:r>
              <a:rPr kumimoji="1" lang="en-US" altLang="ko-KR" sz="4000" dirty="0">
                <a:latin typeface="Gong Gothic Medium" pitchFamily="2" charset="-127"/>
                <a:ea typeface="Gong Gothic Medium" pitchFamily="2" charset="-127"/>
              </a:rPr>
              <a:t>?</a:t>
            </a:r>
            <a:endParaRPr kumimoji="1" lang="ko-Kore-KR" altLang="en-US" sz="4000" dirty="0">
              <a:latin typeface="Gong Gothic Medium" pitchFamily="2" charset="-127"/>
              <a:ea typeface="Gong Gothic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C4FA5-7156-ED10-5310-95D2683021B8}"/>
              </a:ext>
            </a:extLst>
          </p:cNvPr>
          <p:cNvSpPr txBox="1"/>
          <p:nvPr/>
        </p:nvSpPr>
        <p:spPr>
          <a:xfrm>
            <a:off x="2532554" y="2781300"/>
            <a:ext cx="74288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i="0" u="none" strike="noStrike" dirty="0">
                <a:effectLst/>
              </a:rPr>
              <a:t>사람들이 자신의 창의력과 기술을 활용하여 다양한 물건이나 제품을 만들어 내는 문화를 의미</a:t>
            </a:r>
            <a:r>
              <a:rPr lang="en-US" altLang="ko-KR" sz="2000" i="0" u="none" strike="noStrike" dirty="0">
                <a:effectLst/>
              </a:rPr>
              <a:t> </a:t>
            </a:r>
          </a:p>
          <a:p>
            <a:endParaRPr lang="en-US" altLang="ko-KR" sz="2000" i="0" u="none" strike="noStrike" dirty="0">
              <a:effectLst/>
            </a:endParaRPr>
          </a:p>
          <a:p>
            <a:pPr marL="342900" indent="-342900">
              <a:buFontTx/>
              <a:buChar char="-"/>
            </a:pPr>
            <a:r>
              <a:rPr lang="en" altLang="ko-Kore-KR" sz="2000" i="0" u="none" strike="noStrike" dirty="0">
                <a:effectLst/>
              </a:rPr>
              <a:t>DIY</a:t>
            </a:r>
            <a:r>
              <a:rPr lang="en-US" altLang="ko-KR" sz="2000" i="0" u="none" strike="noStrike" dirty="0">
                <a:effectLst/>
              </a:rPr>
              <a:t> </a:t>
            </a:r>
            <a:r>
              <a:rPr lang="ko-KR" altLang="en-US" sz="2000" i="0" u="none" strike="noStrike" dirty="0">
                <a:effectLst/>
              </a:rPr>
              <a:t>정신을 기반으로 하며</a:t>
            </a:r>
            <a:r>
              <a:rPr lang="en-US" altLang="ko-KR" sz="2000" i="0" u="none" strike="noStrike" dirty="0">
                <a:effectLst/>
              </a:rPr>
              <a:t>, </a:t>
            </a:r>
            <a:r>
              <a:rPr lang="ko-KR" altLang="en-US" sz="2000" i="0" u="none" strike="noStrike" dirty="0">
                <a:effectLst/>
              </a:rPr>
              <a:t>전자공학</a:t>
            </a:r>
            <a:r>
              <a:rPr lang="en-US" altLang="ko-KR" sz="2000" i="0" u="none" strike="noStrike" dirty="0">
                <a:effectLst/>
              </a:rPr>
              <a:t>, </a:t>
            </a:r>
            <a:r>
              <a:rPr lang="ko-KR" altLang="en-US" sz="2000" i="0" u="none" strike="noStrike" dirty="0">
                <a:effectLst/>
              </a:rPr>
              <a:t>컴퓨터 공학</a:t>
            </a:r>
            <a:r>
              <a:rPr lang="en-US" altLang="ko-KR" sz="2000" i="0" u="none" strike="noStrike" dirty="0">
                <a:effectLst/>
              </a:rPr>
              <a:t>, </a:t>
            </a:r>
            <a:r>
              <a:rPr lang="ko-KR" altLang="en-US" sz="2000" i="0" u="none" strike="noStrike" dirty="0">
                <a:effectLst/>
              </a:rPr>
              <a:t>공예 등 다양한 분야의 전문성을 결합해 나가는 문화</a:t>
            </a:r>
            <a:endParaRPr kumimoji="1" lang="ko-Kore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646C9-28AF-5BE3-2726-9EBC8D38116B}"/>
              </a:ext>
            </a:extLst>
          </p:cNvPr>
          <p:cNvSpPr txBox="1"/>
          <p:nvPr/>
        </p:nvSpPr>
        <p:spPr>
          <a:xfrm>
            <a:off x="2532556" y="4599705"/>
            <a:ext cx="7151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0" i="0" u="none" strike="noStrike" dirty="0">
                <a:effectLst/>
              </a:rPr>
              <a:t>메이커 문화는 스스로 필요한 것을 만들고</a:t>
            </a:r>
            <a:r>
              <a:rPr lang="en-US" altLang="ko-KR" sz="2000" b="0" i="0" u="none" strike="noStrike" dirty="0">
                <a:effectLst/>
              </a:rPr>
              <a:t>(</a:t>
            </a:r>
            <a:r>
              <a:rPr lang="en" altLang="ko-Kore-KR" sz="2000" b="0" i="0" u="none" strike="noStrike" dirty="0">
                <a:effectLst/>
              </a:rPr>
              <a:t>DIY) </a:t>
            </a:r>
            <a:r>
              <a:rPr lang="ko-KR" altLang="en-US" sz="2000" b="0" i="0" u="none" strike="noStrike" dirty="0">
                <a:effectLst/>
              </a:rPr>
              <a:t>공유하는</a:t>
            </a:r>
            <a:r>
              <a:rPr lang="en-US" altLang="ko-KR" sz="2000" b="0" i="0" u="none" strike="noStrike" dirty="0">
                <a:effectLst/>
              </a:rPr>
              <a:t>(</a:t>
            </a:r>
            <a:r>
              <a:rPr lang="en" altLang="ko-Kore-KR" sz="2000" b="0" i="0" u="none" strike="noStrike" dirty="0">
                <a:effectLst/>
              </a:rPr>
              <a:t>DIT) </a:t>
            </a:r>
            <a:r>
              <a:rPr lang="ko-KR" altLang="en-US" sz="2000" b="0" i="0" u="none" strike="noStrike" dirty="0">
                <a:effectLst/>
              </a:rPr>
              <a:t>사람들로 이루어짐</a:t>
            </a:r>
            <a:endParaRPr lang="en-US" altLang="ko-KR" sz="2000" b="0" i="0" u="none" strike="noStrike" dirty="0">
              <a:effectLst/>
            </a:endParaRPr>
          </a:p>
          <a:p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7659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96A6F-76EF-B213-CEAF-BE28D0602E8E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문화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 (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운동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)</a:t>
            </a:r>
            <a:endParaRPr kumimoji="1" lang="ko-Kore-KR" altLang="en-US" sz="4000" b="1" dirty="0">
              <a:latin typeface="+mj-lt"/>
              <a:ea typeface="BM JUA OTF" panose="02020603020101020101" pitchFamily="18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DD055D1B-858A-9238-0FA6-771430464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933"/>
            <a:ext cx="12192000" cy="3725333"/>
          </a:xfrm>
          <a:prstGeom prst="rect">
            <a:avLst/>
          </a:prstGeom>
        </p:spPr>
      </p:pic>
      <p:sp>
        <p:nvSpPr>
          <p:cNvPr id="4" name="도넛[D] 3">
            <a:extLst>
              <a:ext uri="{FF2B5EF4-FFF2-40B4-BE49-F238E27FC236}">
                <a16:creationId xmlns:a16="http://schemas.microsoft.com/office/drawing/2014/main" id="{648698E2-EC30-50DD-3143-DE23E5ED6B62}"/>
              </a:ext>
            </a:extLst>
          </p:cNvPr>
          <p:cNvSpPr/>
          <p:nvPr/>
        </p:nvSpPr>
        <p:spPr>
          <a:xfrm>
            <a:off x="57148" y="2938270"/>
            <a:ext cx="1560306" cy="1505141"/>
          </a:xfrm>
          <a:prstGeom prst="donut">
            <a:avLst>
              <a:gd name="adj" fmla="val 56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도넛[D] 4">
            <a:extLst>
              <a:ext uri="{FF2B5EF4-FFF2-40B4-BE49-F238E27FC236}">
                <a16:creationId xmlns:a16="http://schemas.microsoft.com/office/drawing/2014/main" id="{938FE49C-CBBB-65C0-CF07-54004CD0DBE1}"/>
              </a:ext>
            </a:extLst>
          </p:cNvPr>
          <p:cNvSpPr/>
          <p:nvPr/>
        </p:nvSpPr>
        <p:spPr>
          <a:xfrm>
            <a:off x="1357311" y="2938270"/>
            <a:ext cx="1560306" cy="1505141"/>
          </a:xfrm>
          <a:prstGeom prst="donut">
            <a:avLst>
              <a:gd name="adj" fmla="val 56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" name="도넛[D] 5">
            <a:extLst>
              <a:ext uri="{FF2B5EF4-FFF2-40B4-BE49-F238E27FC236}">
                <a16:creationId xmlns:a16="http://schemas.microsoft.com/office/drawing/2014/main" id="{BA8A5D68-688D-5828-E5DF-0A58780DE088}"/>
              </a:ext>
            </a:extLst>
          </p:cNvPr>
          <p:cNvSpPr/>
          <p:nvPr/>
        </p:nvSpPr>
        <p:spPr>
          <a:xfrm>
            <a:off x="6643686" y="2938269"/>
            <a:ext cx="1560306" cy="1505141"/>
          </a:xfrm>
          <a:prstGeom prst="donut">
            <a:avLst>
              <a:gd name="adj" fmla="val 56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5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53B5D9-3E18-BFEB-6044-6DE76F0ECA5D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문화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(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운동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)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의 시작</a:t>
            </a:r>
            <a:endParaRPr kumimoji="1" lang="ko-Kore-KR" altLang="en-US" sz="4000" b="1" dirty="0">
              <a:latin typeface="+mj-lt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D5B03-EBC5-3879-8D0B-2A0D182EC36B}"/>
              </a:ext>
            </a:extLst>
          </p:cNvPr>
          <p:cNvSpPr txBox="1"/>
          <p:nvPr/>
        </p:nvSpPr>
        <p:spPr>
          <a:xfrm>
            <a:off x="1345806" y="5069814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</a:rPr>
              <a:t>메이커 운동 창시자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</a:rPr>
              <a:t>: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</a:rPr>
              <a:t> 데일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</a:rPr>
              <a:t>도허티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23BF4-F6D4-86D6-C1C5-75F688623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2" y="1084352"/>
            <a:ext cx="2922155" cy="38465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8331B-3F43-E46A-66DD-319F443D1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239" y="612985"/>
            <a:ext cx="3512500" cy="468333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556DD7C-423E-1D23-29C8-3B57171AC4D3}"/>
              </a:ext>
            </a:extLst>
          </p:cNvPr>
          <p:cNvSpPr/>
          <p:nvPr/>
        </p:nvSpPr>
        <p:spPr>
          <a:xfrm>
            <a:off x="8493040" y="3422072"/>
            <a:ext cx="1288473" cy="119149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616184-759F-7A9F-EC3A-B5019B05F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652" y="1206396"/>
            <a:ext cx="2809422" cy="366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187007-79EA-4662-F93D-C439E504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94" y="918094"/>
            <a:ext cx="3172693" cy="3172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C0DBB-8313-7228-5BE2-252490BAF989}"/>
              </a:ext>
            </a:extLst>
          </p:cNvPr>
          <p:cNvSpPr txBox="1"/>
          <p:nvPr/>
        </p:nvSpPr>
        <p:spPr>
          <a:xfrm>
            <a:off x="540326" y="918094"/>
            <a:ext cx="430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1. </a:t>
            </a:r>
            <a:r>
              <a:rPr kumimoji="1" lang="ko-KR" altLang="en-US" sz="2400" dirty="0"/>
              <a:t>제조업의 문턱이 낮아졌다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50640-AB9B-E04A-D433-8CB4B735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228" y="1625980"/>
            <a:ext cx="3600949" cy="3600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870056-B6F7-B95A-00C9-9E447FEC5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06" y="3475484"/>
            <a:ext cx="3600949" cy="24621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263FF4-9030-5E62-5642-411C8DAAD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515" y="1379759"/>
            <a:ext cx="3600949" cy="1894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C200E9-334A-0E9D-61B9-4E668008C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514" y="3467747"/>
            <a:ext cx="3600949" cy="2374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D80FF-9D02-9E91-CEFC-3F988C5BB500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문화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 (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운동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)</a:t>
            </a:r>
            <a:endParaRPr kumimoji="1" lang="ko-Kore-KR" altLang="en-US" sz="4000" b="1" dirty="0">
              <a:latin typeface="+mj-lt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45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81043C-1A10-C1BE-8678-F8F0279BDFBA}"/>
              </a:ext>
            </a:extLst>
          </p:cNvPr>
          <p:cNvSpPr txBox="1"/>
          <p:nvPr/>
        </p:nvSpPr>
        <p:spPr>
          <a:xfrm>
            <a:off x="367862" y="918094"/>
            <a:ext cx="997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dirty="0"/>
              <a:t>2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오픈소스 문화 및 협업이 </a:t>
            </a:r>
            <a:r>
              <a:rPr kumimoji="1" lang="ko-KR" altLang="en-US" sz="2400" dirty="0" err="1"/>
              <a:t>쉬워짐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92470A-B79D-B9C4-442A-94B73FB3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11" y="1764529"/>
            <a:ext cx="3295650" cy="16374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36D54A-604F-097D-33D3-ED010827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040" y="3551227"/>
            <a:ext cx="1549425" cy="1637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527525-A2EF-9640-81A2-CCE9701AB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894" y="2087645"/>
            <a:ext cx="3186262" cy="12557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6F1C3B-F8BE-95B1-C847-B73C1238E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156" y="2363496"/>
            <a:ext cx="3183608" cy="2375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37287E-5547-C66D-073F-A627483A1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2789" y="3343407"/>
            <a:ext cx="2304472" cy="2304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BB7796-B46B-A495-C193-ABEC23F65C46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문화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 (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운동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)</a:t>
            </a:r>
            <a:endParaRPr kumimoji="1" lang="ko-Kore-KR" altLang="en-US" sz="4000" b="1" dirty="0">
              <a:latin typeface="+mj-lt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4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D501F-5F37-8360-C304-821438ADDAF4}"/>
              </a:ext>
            </a:extLst>
          </p:cNvPr>
          <p:cNvSpPr txBox="1"/>
          <p:nvPr/>
        </p:nvSpPr>
        <p:spPr>
          <a:xfrm>
            <a:off x="402737" y="918094"/>
            <a:ext cx="997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dirty="0"/>
              <a:t>3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크라우드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펀딩의</a:t>
            </a:r>
            <a:r>
              <a:rPr kumimoji="1" lang="ko-KR" altLang="en-US" sz="2400" dirty="0"/>
              <a:t> 시작</a:t>
            </a:r>
            <a:endParaRPr kumimoji="1" lang="ko-Kore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DFBF3E-6890-61A2-E7C9-A09EB7D0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03" y="2221459"/>
            <a:ext cx="4286771" cy="2415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598DF4-2EF8-3314-CEA2-E2913D79C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44" y="1937707"/>
            <a:ext cx="5011723" cy="1491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57CD73-F2C4-5281-C08B-2FAE2336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067" y="3505237"/>
            <a:ext cx="4318000" cy="116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1A8A6-89C6-6BC3-069E-201467251F77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문화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 (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운동</a:t>
            </a:r>
            <a:r>
              <a:rPr kumimoji="1" lang="en-US" altLang="ko-KR" sz="4000" b="1" dirty="0">
                <a:latin typeface="+mj-lt"/>
                <a:ea typeface="BM JUA OTF" panose="02020603020101020101" pitchFamily="18" charset="-127"/>
              </a:rPr>
              <a:t>)</a:t>
            </a:r>
            <a:endParaRPr kumimoji="1" lang="ko-Kore-KR" altLang="en-US" sz="4000" b="1" dirty="0">
              <a:latin typeface="+mj-lt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95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DA1FE9-D5BE-FF38-682C-21D9B787B597}"/>
              </a:ext>
            </a:extLst>
          </p:cNvPr>
          <p:cNvSpPr txBox="1"/>
          <p:nvPr/>
        </p:nvSpPr>
        <p:spPr>
          <a:xfrm>
            <a:off x="367862" y="210208"/>
            <a:ext cx="666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메이커</a:t>
            </a:r>
            <a:r>
              <a:rPr kumimoji="1" lang="ko-KR" altLang="en-US" sz="4000" b="1" dirty="0">
                <a:latin typeface="+mj-lt"/>
                <a:ea typeface="BM JUA OTF" panose="02020603020101020101" pitchFamily="18" charset="-127"/>
              </a:rPr>
              <a:t> </a:t>
            </a:r>
            <a:r>
              <a:rPr kumimoji="1" lang="ko-Kore-KR" altLang="en-US" sz="4000" b="1" dirty="0">
                <a:latin typeface="+mj-lt"/>
                <a:ea typeface="BM JUA OTF" panose="02020603020101020101" pitchFamily="18" charset="-127"/>
              </a:rPr>
              <a:t>스페이스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62C3F2-DE5F-4445-0D35-BCE61E9A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7" y="1337137"/>
            <a:ext cx="4823113" cy="36208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498CF2-8889-69FA-ABA9-0D018A44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624" y="-665018"/>
            <a:ext cx="2692739" cy="26927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EFB808-FDA0-C380-BFDF-7A676DC8F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113" y="133713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0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Words>2093</Words>
  <Application>Microsoft Macintosh PowerPoint</Application>
  <PresentationFormat>와이드스크린</PresentationFormat>
  <Paragraphs>204</Paragraphs>
  <Slides>23</Slides>
  <Notes>23</Notes>
  <HiddenSlides>0</HiddenSlides>
  <MMClips>4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Söhne</vt:lpstr>
      <vt:lpstr>GONG GOTHIC MEDIUM</vt:lpstr>
      <vt:lpstr>Noto Sans KR</vt:lpstr>
      <vt:lpstr>Noto Sans CJK KR Medium</vt:lpstr>
      <vt:lpstr>Malgun Gothic</vt:lpstr>
      <vt:lpstr>GONG GOTHIC MEDIUM</vt:lpstr>
      <vt:lpstr>Calibri</vt:lpstr>
      <vt:lpstr>Arial</vt:lpstr>
      <vt:lpstr>Malgun Gothic</vt:lpstr>
      <vt:lpstr>CoreDream</vt:lpstr>
      <vt:lpstr>BM JUA OTF</vt:lpstr>
      <vt:lpstr>Noto Sans CJK KR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 SUYEON</dc:creator>
  <cp:lastModifiedBy>최상원</cp:lastModifiedBy>
  <cp:revision>83</cp:revision>
  <dcterms:created xsi:type="dcterms:W3CDTF">2021-11-26T17:49:23Z</dcterms:created>
  <dcterms:modified xsi:type="dcterms:W3CDTF">2023-03-27T08:50:41Z</dcterms:modified>
</cp:coreProperties>
</file>